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64" r:id="rId7"/>
    <p:sldId id="262" r:id="rId8"/>
    <p:sldId id="261" r:id="rId9"/>
    <p:sldId id="263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88" r:id="rId20"/>
    <p:sldId id="286" r:id="rId21"/>
    <p:sldId id="277" r:id="rId22"/>
    <p:sldId id="278" r:id="rId23"/>
    <p:sldId id="279" r:id="rId24"/>
    <p:sldId id="280" r:id="rId25"/>
    <p:sldId id="284" r:id="rId26"/>
    <p:sldId id="281" r:id="rId27"/>
    <p:sldId id="283" r:id="rId28"/>
    <p:sldId id="282" r:id="rId29"/>
    <p:sldId id="289" r:id="rId30"/>
    <p:sldId id="285" r:id="rId3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93" d="100"/>
          <a:sy n="93" d="100"/>
        </p:scale>
        <p:origin x="54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4.xml"/><Relationship Id="rId4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5.xml"/><Relationship Id="rId4" Type="http://schemas.openxmlformats.org/officeDocument/2006/relationships/oleObject" Target="file:///C:\Users\drdan\Dropbox\CSLI\Semiannual%20Survey\F22\Faculty%20Presentation%20Fall%202022%20-%20Sample%20vs.%20Student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16.xml"/><Relationship Id="rId4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7.xml"/><Relationship Id="rId4" Type="http://schemas.openxmlformats.org/officeDocument/2006/relationships/oleObject" Target="file:///C:\Users\drdan\Dropbox\CSLI\Semiannual%20Survey\F22\Faculty%20Presentation%20Fall%202022%20-%20Sample%20vs.%20Students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8.xml"/><Relationship Id="rId4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19.xml"/><Relationship Id="rId4" Type="http://schemas.openxmlformats.org/officeDocument/2006/relationships/oleObject" Target="file:///C:\Users\drdan\Dropbox\CSLI\Semiannual%20Survey\F22\Faculty%20Presentation%20Fall%202022%20-%20Sample%20vs.%20Studen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Book1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Dropbox\CSLI\Semiannual%20Survey\F22\Faculty%20Presentation%20Fall%202022%20-%20Sample%20vs.%20Students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dan\Dropbox\CSLI\Semiannual%20Survey\F22\Faculty%20Presentation%20Fall%202022%20-%20Sample%20vs.%20Student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Sheet1!$A$4:$A$9</c:f>
              <c:strCache>
                <c:ptCount val="6"/>
                <c:pt idx="0">
                  <c:v>Under 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</c:v>
                </c:pt>
              </c:strCache>
            </c:strRef>
          </c:cat>
          <c:val>
            <c:numRef>
              <c:f>Sheet1!$B$4:$B$9</c:f>
              <c:numCache>
                <c:formatCode>General</c:formatCode>
                <c:ptCount val="6"/>
                <c:pt idx="0">
                  <c:v>22</c:v>
                </c:pt>
                <c:pt idx="1">
                  <c:v>10</c:v>
                </c:pt>
                <c:pt idx="2">
                  <c:v>13</c:v>
                </c:pt>
                <c:pt idx="3">
                  <c:v>16</c:v>
                </c:pt>
                <c:pt idx="4">
                  <c:v>18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1-480C-900D-096B24D53BDC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Sheet1!$A$4:$A$9</c:f>
              <c:strCache>
                <c:ptCount val="6"/>
                <c:pt idx="0">
                  <c:v>Under 30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70+</c:v>
                </c:pt>
              </c:strCache>
            </c:strRef>
          </c:cat>
          <c:val>
            <c:numRef>
              <c:f>Sheet1!$C$4:$C$9</c:f>
              <c:numCache>
                <c:formatCode>General</c:formatCode>
                <c:ptCount val="6"/>
                <c:pt idx="0">
                  <c:v>87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1-480C-900D-096B24D53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'SHT Econ'!$G$2</c:f>
              <c:strCache>
                <c:ptCount val="1"/>
                <c:pt idx="0">
                  <c:v>Fall '22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Econ'!$A$3:$A$19</c:f>
              <c:strCache>
                <c:ptCount val="17"/>
                <c:pt idx="0">
                  <c:v>Other answer  - write in:  (See Appendix B)</c:v>
                </c:pt>
                <c:pt idx="1">
                  <c:v>Government waste  (inefficient, spends too much)</c:v>
                </c:pt>
                <c:pt idx="2">
                  <c:v>Government lacks resources (for roads, schools, services) </c:v>
                </c:pt>
                <c:pt idx="3">
                  <c:v>Government ethics (corrupt, immoral)  </c:v>
                </c:pt>
                <c:pt idx="4">
                  <c:v>Growth/overpopulation (too much development, poorly planned)</c:v>
                </c:pt>
                <c:pt idx="5">
                  <c:v>Racism, hate crimes, discrimination </c:v>
                </c:pt>
                <c:pt idx="6">
                  <c:v>Taxes – too high  </c:v>
                </c:pt>
                <c:pt idx="7">
                  <c:v>Environment (e.g., air or water pollution, saving the Bay) </c:v>
                </c:pt>
                <c:pt idx="8">
                  <c:v>Transportation (problems/traffic congestion, lack of public transit) </c:v>
                </c:pt>
                <c:pt idx="9">
                  <c:v>No answer, don’t know </c:v>
                </c:pt>
                <c:pt idx="10">
                  <c:v>Healthcare (cost, access) </c:v>
                </c:pt>
                <c:pt idx="11">
                  <c:v>Crime (other than drug related) </c:v>
                </c:pt>
                <c:pt idx="12">
                  <c:v>Coronavirus (spread, treatment, testing)</c:v>
                </c:pt>
                <c:pt idx="13">
                  <c:v>Education  (problems with schools, quality, facilities, staff, discipline)</c:v>
                </c:pt>
                <c:pt idx="14">
                  <c:v>Drugs (use or sale of illegal drugs such as heroin, cocaine, or use of prescription pain killers for non-medical purposes.) </c:v>
                </c:pt>
                <c:pt idx="15">
                  <c:v>Housing cost </c:v>
                </c:pt>
                <c:pt idx="16">
                  <c:v>Economy – (e.g., no jobs, high cost of living, business closing or losses)  </c:v>
                </c:pt>
              </c:strCache>
            </c:strRef>
          </c:cat>
          <c:val>
            <c:numRef>
              <c:f>'SHT Econ'!$G$3:$G$19</c:f>
              <c:numCache>
                <c:formatCode>General</c:formatCode>
                <c:ptCount val="17"/>
                <c:pt idx="0">
                  <c:v>3</c:v>
                </c:pt>
                <c:pt idx="1">
                  <c:v>9</c:v>
                </c:pt>
                <c:pt idx="2">
                  <c:v>6</c:v>
                </c:pt>
                <c:pt idx="3">
                  <c:v>4</c:v>
                </c:pt>
                <c:pt idx="4">
                  <c:v>18</c:v>
                </c:pt>
                <c:pt idx="5">
                  <c:v>5</c:v>
                </c:pt>
                <c:pt idx="6">
                  <c:v>16</c:v>
                </c:pt>
                <c:pt idx="7">
                  <c:v>7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27</c:v>
                </c:pt>
                <c:pt idx="12">
                  <c:v>6</c:v>
                </c:pt>
                <c:pt idx="13">
                  <c:v>23</c:v>
                </c:pt>
                <c:pt idx="14">
                  <c:v>19</c:v>
                </c:pt>
                <c:pt idx="15">
                  <c:v>13</c:v>
                </c:pt>
                <c:pt idx="1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129-9286-EA0B9F7293A6}"/>
            </c:ext>
          </c:extLst>
        </c:ser>
        <c:ser>
          <c:idx val="1"/>
          <c:order val="1"/>
          <c:tx>
            <c:strRef>
              <c:f>'SHT Econ'!$H$2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Econ'!$A$3:$A$19</c:f>
              <c:strCache>
                <c:ptCount val="17"/>
                <c:pt idx="0">
                  <c:v>Other answer  - write in:  (See Appendix B)</c:v>
                </c:pt>
                <c:pt idx="1">
                  <c:v>Government waste  (inefficient, spends too much)</c:v>
                </c:pt>
                <c:pt idx="2">
                  <c:v>Government lacks resources (for roads, schools, services) </c:v>
                </c:pt>
                <c:pt idx="3">
                  <c:v>Government ethics (corrupt, immoral)  </c:v>
                </c:pt>
                <c:pt idx="4">
                  <c:v>Growth/overpopulation (too much development, poorly planned)</c:v>
                </c:pt>
                <c:pt idx="5">
                  <c:v>Racism, hate crimes, discrimination </c:v>
                </c:pt>
                <c:pt idx="6">
                  <c:v>Taxes – too high  </c:v>
                </c:pt>
                <c:pt idx="7">
                  <c:v>Environment (e.g., air or water pollution, saving the Bay) </c:v>
                </c:pt>
                <c:pt idx="8">
                  <c:v>Transportation (problems/traffic congestion, lack of public transit) </c:v>
                </c:pt>
                <c:pt idx="9">
                  <c:v>No answer, don’t know </c:v>
                </c:pt>
                <c:pt idx="10">
                  <c:v>Healthcare (cost, access) </c:v>
                </c:pt>
                <c:pt idx="11">
                  <c:v>Crime (other than drug related) </c:v>
                </c:pt>
                <c:pt idx="12">
                  <c:v>Coronavirus (spread, treatment, testing)</c:v>
                </c:pt>
                <c:pt idx="13">
                  <c:v>Education  (problems with schools, quality, facilities, staff, discipline)</c:v>
                </c:pt>
                <c:pt idx="14">
                  <c:v>Drugs (use or sale of illegal drugs such as heroin, cocaine, or use of prescription pain killers for non-medical purposes.) </c:v>
                </c:pt>
                <c:pt idx="15">
                  <c:v>Housing cost </c:v>
                </c:pt>
                <c:pt idx="16">
                  <c:v>Economy – (e.g., no jobs, high cost of living, business closing or losses)  </c:v>
                </c:pt>
              </c:strCache>
            </c:strRef>
          </c:cat>
          <c:val>
            <c:numRef>
              <c:f>'SHT Econ'!$H$3:$H$19</c:f>
              <c:numCache>
                <c:formatCode>General</c:formatCode>
                <c:ptCount val="17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12</c:v>
                </c:pt>
                <c:pt idx="11">
                  <c:v>14</c:v>
                </c:pt>
                <c:pt idx="12">
                  <c:v>16</c:v>
                </c:pt>
                <c:pt idx="13">
                  <c:v>17</c:v>
                </c:pt>
                <c:pt idx="14">
                  <c:v>21</c:v>
                </c:pt>
                <c:pt idx="15">
                  <c:v>24</c:v>
                </c:pt>
                <c:pt idx="1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129-9286-EA0B9F729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39146911"/>
        <c:axId val="1739143167"/>
      </c:barChart>
      <c:catAx>
        <c:axId val="1739146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'SHT Econ'!$B$23</c:f>
              <c:strCache>
                <c:ptCount val="1"/>
                <c:pt idx="0">
                  <c:v>Sample 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Econ'!$A$24:$A$26</c:f>
              <c:strCache>
                <c:ptCount val="3"/>
                <c:pt idx="0">
                  <c:v>Anne Arundel County</c:v>
                </c:pt>
                <c:pt idx="1">
                  <c:v>Maryland</c:v>
                </c:pt>
                <c:pt idx="2">
                  <c:v>USA</c:v>
                </c:pt>
              </c:strCache>
            </c:strRef>
          </c:cat>
          <c:val>
            <c:numRef>
              <c:f>'SHT Econ'!$B$24:$B$26</c:f>
              <c:numCache>
                <c:formatCode>General</c:formatCode>
                <c:ptCount val="3"/>
                <c:pt idx="0">
                  <c:v>51</c:v>
                </c:pt>
                <c:pt idx="1">
                  <c:v>48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D-42B1-A63E-8116A7DFB586}"/>
            </c:ext>
          </c:extLst>
        </c:ser>
        <c:ser>
          <c:idx val="1"/>
          <c:order val="1"/>
          <c:tx>
            <c:strRef>
              <c:f>'SHT Econ'!$C$23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Econ'!$A$24:$A$26</c:f>
              <c:strCache>
                <c:ptCount val="3"/>
                <c:pt idx="0">
                  <c:v>Anne Arundel County</c:v>
                </c:pt>
                <c:pt idx="1">
                  <c:v>Maryland</c:v>
                </c:pt>
                <c:pt idx="2">
                  <c:v>USA</c:v>
                </c:pt>
              </c:strCache>
            </c:strRef>
          </c:cat>
          <c:val>
            <c:numRef>
              <c:f>'SHT Econ'!$C$24:$C$26</c:f>
              <c:numCache>
                <c:formatCode>General</c:formatCode>
                <c:ptCount val="3"/>
                <c:pt idx="0">
                  <c:v>46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D-42B1-A63E-8116A7DFB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'SHT Econ'!$B$35</c:f>
              <c:strCache>
                <c:ptCount val="1"/>
                <c:pt idx="0">
                  <c:v>Sample 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Econ'!$A$36:$A$40</c:f>
              <c:strCache>
                <c:ptCount val="5"/>
                <c:pt idx="0">
                  <c:v>Inflation</c:v>
                </c:pt>
                <c:pt idx="1">
                  <c:v>Unemployment</c:v>
                </c:pt>
                <c:pt idx="2">
                  <c:v>Business climate</c:v>
                </c:pt>
                <c:pt idx="3">
                  <c:v>Federal debt/deficit</c:v>
                </c:pt>
                <c:pt idx="4">
                  <c:v>Rate of economic growth</c:v>
                </c:pt>
              </c:strCache>
            </c:strRef>
          </c:cat>
          <c:val>
            <c:numRef>
              <c:f>'SHT Econ'!$B$36:$B$40</c:f>
              <c:numCache>
                <c:formatCode>General</c:formatCode>
                <c:ptCount val="5"/>
                <c:pt idx="0">
                  <c:v>71</c:v>
                </c:pt>
                <c:pt idx="1">
                  <c:v>24</c:v>
                </c:pt>
                <c:pt idx="2">
                  <c:v>31</c:v>
                </c:pt>
                <c:pt idx="3">
                  <c:v>56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D-4751-8546-C6DCE56F9558}"/>
            </c:ext>
          </c:extLst>
        </c:ser>
        <c:ser>
          <c:idx val="1"/>
          <c:order val="1"/>
          <c:tx>
            <c:strRef>
              <c:f>'SHT Econ'!$C$35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Econ'!$A$36:$A$40</c:f>
              <c:strCache>
                <c:ptCount val="5"/>
                <c:pt idx="0">
                  <c:v>Inflation</c:v>
                </c:pt>
                <c:pt idx="1">
                  <c:v>Unemployment</c:v>
                </c:pt>
                <c:pt idx="2">
                  <c:v>Business climate</c:v>
                </c:pt>
                <c:pt idx="3">
                  <c:v>Federal debt/deficit</c:v>
                </c:pt>
                <c:pt idx="4">
                  <c:v>Rate of economic growth</c:v>
                </c:pt>
              </c:strCache>
            </c:strRef>
          </c:cat>
          <c:val>
            <c:numRef>
              <c:f>'SHT Econ'!$C$36:$C$40</c:f>
              <c:numCache>
                <c:formatCode>General</c:formatCode>
                <c:ptCount val="5"/>
                <c:pt idx="0">
                  <c:v>65</c:v>
                </c:pt>
                <c:pt idx="1">
                  <c:v>28</c:v>
                </c:pt>
                <c:pt idx="2">
                  <c:v>20</c:v>
                </c:pt>
                <c:pt idx="3">
                  <c:v>41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AD-4751-8546-C6DCE56F9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'SHT Econ'!$B$49</c:f>
              <c:strCache>
                <c:ptCount val="1"/>
                <c:pt idx="0">
                  <c:v>Sample 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Econ'!$A$50:$A$57</c:f>
              <c:strCache>
                <c:ptCount val="8"/>
                <c:pt idx="0">
                  <c:v>Wages or salaries are not rising as fast as the cost of living</c:v>
                </c:pt>
                <c:pt idx="1">
                  <c:v>Received a salary increase or other increase in income recently </c:v>
                </c:pt>
                <c:pt idx="2">
                  <c:v>Facing the possibility of unemployment</c:v>
                </c:pt>
                <c:pt idx="3">
                  <c:v>Found a new or better job recently </c:v>
                </c:pt>
                <c:pt idx="4">
                  <c:v>Hard to afford the cost of food and groceries </c:v>
                </c:pt>
                <c:pt idx="5">
                  <c:v>Hard to afford the cost of education beyond high school </c:v>
                </c:pt>
                <c:pt idx="6">
                  <c:v>Health care insurance is unavailable, too expensive or inadequate </c:v>
                </c:pt>
                <c:pt idx="7">
                  <c:v>Taxes are too high in relation to government services provided </c:v>
                </c:pt>
              </c:strCache>
            </c:strRef>
          </c:cat>
          <c:val>
            <c:numRef>
              <c:f>'SHT Econ'!$B$50:$B$57</c:f>
              <c:numCache>
                <c:formatCode>General</c:formatCode>
                <c:ptCount val="8"/>
                <c:pt idx="0">
                  <c:v>64</c:v>
                </c:pt>
                <c:pt idx="1">
                  <c:v>33</c:v>
                </c:pt>
                <c:pt idx="2">
                  <c:v>13</c:v>
                </c:pt>
                <c:pt idx="3">
                  <c:v>11</c:v>
                </c:pt>
                <c:pt idx="4">
                  <c:v>52</c:v>
                </c:pt>
                <c:pt idx="5">
                  <c:v>40</c:v>
                </c:pt>
                <c:pt idx="6">
                  <c:v>34</c:v>
                </c:pt>
                <c:pt idx="7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1-4CD0-84CE-E1825125F491}"/>
            </c:ext>
          </c:extLst>
        </c:ser>
        <c:ser>
          <c:idx val="1"/>
          <c:order val="1"/>
          <c:tx>
            <c:strRef>
              <c:f>'SHT Econ'!$C$49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Econ'!$A$50:$A$57</c:f>
              <c:strCache>
                <c:ptCount val="8"/>
                <c:pt idx="0">
                  <c:v>Wages or salaries are not rising as fast as the cost of living</c:v>
                </c:pt>
                <c:pt idx="1">
                  <c:v>Received a salary increase or other increase in income recently </c:v>
                </c:pt>
                <c:pt idx="2">
                  <c:v>Facing the possibility of unemployment</c:v>
                </c:pt>
                <c:pt idx="3">
                  <c:v>Found a new or better job recently </c:v>
                </c:pt>
                <c:pt idx="4">
                  <c:v>Hard to afford the cost of food and groceries </c:v>
                </c:pt>
                <c:pt idx="5">
                  <c:v>Hard to afford the cost of education beyond high school </c:v>
                </c:pt>
                <c:pt idx="6">
                  <c:v>Health care insurance is unavailable, too expensive or inadequate </c:v>
                </c:pt>
                <c:pt idx="7">
                  <c:v>Taxes are too high in relation to government services provided </c:v>
                </c:pt>
              </c:strCache>
            </c:strRef>
          </c:cat>
          <c:val>
            <c:numRef>
              <c:f>'SHT Econ'!$C$50:$C$57</c:f>
              <c:numCache>
                <c:formatCode>General</c:formatCode>
                <c:ptCount val="8"/>
                <c:pt idx="0">
                  <c:v>69</c:v>
                </c:pt>
                <c:pt idx="1">
                  <c:v>29</c:v>
                </c:pt>
                <c:pt idx="2">
                  <c:v>17</c:v>
                </c:pt>
                <c:pt idx="3">
                  <c:v>29</c:v>
                </c:pt>
                <c:pt idx="4">
                  <c:v>50</c:v>
                </c:pt>
                <c:pt idx="5">
                  <c:v>58</c:v>
                </c:pt>
                <c:pt idx="6">
                  <c:v>30</c:v>
                </c:pt>
                <c:pt idx="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1-4CD0-84CE-E1825125F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39146911"/>
        <c:axId val="1739143167"/>
      </c:barChart>
      <c:catAx>
        <c:axId val="1739146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'SHT Issues'!$B$49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Issues'!$A$50:$A$60</c:f>
              <c:strCache>
                <c:ptCount val="11"/>
                <c:pt idx="0">
                  <c:v>Foreign policy</c:v>
                </c:pt>
                <c:pt idx="1">
                  <c:v>January 6th events</c:v>
                </c:pt>
                <c:pt idx="2">
                  <c:v>Crime</c:v>
                </c:pt>
                <c:pt idx="3">
                  <c:v>Immigration</c:v>
                </c:pt>
                <c:pt idx="4">
                  <c:v>Right to privacy</c:v>
                </c:pt>
                <c:pt idx="5">
                  <c:v>Racism</c:v>
                </c:pt>
                <c:pt idx="6">
                  <c:v>Climate change</c:v>
                </c:pt>
                <c:pt idx="7">
                  <c:v>Guns</c:v>
                </c:pt>
                <c:pt idx="8">
                  <c:v>Health care</c:v>
                </c:pt>
                <c:pt idx="9">
                  <c:v>Abortion</c:v>
                </c:pt>
                <c:pt idx="10">
                  <c:v>Inflation</c:v>
                </c:pt>
              </c:strCache>
            </c:strRef>
          </c:cat>
          <c:val>
            <c:numRef>
              <c:f>'SHT Issues'!$B$50:$B$60</c:f>
              <c:numCache>
                <c:formatCode>General</c:formatCode>
                <c:ptCount val="11"/>
                <c:pt idx="0">
                  <c:v>7</c:v>
                </c:pt>
                <c:pt idx="1">
                  <c:v>18</c:v>
                </c:pt>
                <c:pt idx="2">
                  <c:v>24</c:v>
                </c:pt>
                <c:pt idx="3">
                  <c:v>23</c:v>
                </c:pt>
                <c:pt idx="4">
                  <c:v>8</c:v>
                </c:pt>
                <c:pt idx="5">
                  <c:v>8</c:v>
                </c:pt>
                <c:pt idx="6">
                  <c:v>13</c:v>
                </c:pt>
                <c:pt idx="7">
                  <c:v>17</c:v>
                </c:pt>
                <c:pt idx="8">
                  <c:v>17</c:v>
                </c:pt>
                <c:pt idx="9">
                  <c:v>26</c:v>
                </c:pt>
                <c:pt idx="1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2C-495C-BC33-15C27ADA465D}"/>
            </c:ext>
          </c:extLst>
        </c:ser>
        <c:ser>
          <c:idx val="1"/>
          <c:order val="1"/>
          <c:tx>
            <c:strRef>
              <c:f>'SHT Issues'!$C$49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Issues'!$A$50:$A$60</c:f>
              <c:strCache>
                <c:ptCount val="11"/>
                <c:pt idx="0">
                  <c:v>Foreign policy</c:v>
                </c:pt>
                <c:pt idx="1">
                  <c:v>January 6th events</c:v>
                </c:pt>
                <c:pt idx="2">
                  <c:v>Crime</c:v>
                </c:pt>
                <c:pt idx="3">
                  <c:v>Immigration</c:v>
                </c:pt>
                <c:pt idx="4">
                  <c:v>Right to privacy</c:v>
                </c:pt>
                <c:pt idx="5">
                  <c:v>Racism</c:v>
                </c:pt>
                <c:pt idx="6">
                  <c:v>Climate change</c:v>
                </c:pt>
                <c:pt idx="7">
                  <c:v>Guns</c:v>
                </c:pt>
                <c:pt idx="8">
                  <c:v>Health care</c:v>
                </c:pt>
                <c:pt idx="9">
                  <c:v>Abortion</c:v>
                </c:pt>
                <c:pt idx="10">
                  <c:v>Inflation</c:v>
                </c:pt>
              </c:strCache>
            </c:strRef>
          </c:cat>
          <c:val>
            <c:numRef>
              <c:f>'SHT Issues'!$C$50:$C$60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8</c:v>
                </c:pt>
                <c:pt idx="3">
                  <c:v>8</c:v>
                </c:pt>
                <c:pt idx="4">
                  <c:v>12</c:v>
                </c:pt>
                <c:pt idx="5">
                  <c:v>12</c:v>
                </c:pt>
                <c:pt idx="6">
                  <c:v>14</c:v>
                </c:pt>
                <c:pt idx="7">
                  <c:v>17</c:v>
                </c:pt>
                <c:pt idx="8">
                  <c:v>18</c:v>
                </c:pt>
                <c:pt idx="9">
                  <c:v>25</c:v>
                </c:pt>
                <c:pt idx="1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2C-495C-BC33-15C27ADA4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'SHT Issues'!$B$64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Issues'!$A$65:$A$69</c:f>
              <c:strCache>
                <c:ptCount val="5"/>
                <c:pt idx="0">
                  <c:v>Democrat</c:v>
                </c:pt>
                <c:pt idx="1">
                  <c:v>Republican</c:v>
                </c:pt>
                <c:pt idx="2">
                  <c:v>Unaffiliated</c:v>
                </c:pt>
                <c:pt idx="3">
                  <c:v>Third party</c:v>
                </c:pt>
                <c:pt idx="4">
                  <c:v>Not registered</c:v>
                </c:pt>
              </c:strCache>
            </c:strRef>
          </c:cat>
          <c:val>
            <c:numRef>
              <c:f>'SHT Issues'!$B$65:$B$69</c:f>
              <c:numCache>
                <c:formatCode>General</c:formatCode>
                <c:ptCount val="5"/>
                <c:pt idx="0">
                  <c:v>39</c:v>
                </c:pt>
                <c:pt idx="1">
                  <c:v>34</c:v>
                </c:pt>
                <c:pt idx="2">
                  <c:v>18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54-4DF8-BEA9-9AD68415162E}"/>
            </c:ext>
          </c:extLst>
        </c:ser>
        <c:ser>
          <c:idx val="1"/>
          <c:order val="1"/>
          <c:tx>
            <c:strRef>
              <c:f>'SHT Issues'!$C$64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Issues'!$A$65:$A$69</c:f>
              <c:strCache>
                <c:ptCount val="5"/>
                <c:pt idx="0">
                  <c:v>Democrat</c:v>
                </c:pt>
                <c:pt idx="1">
                  <c:v>Republican</c:v>
                </c:pt>
                <c:pt idx="2">
                  <c:v>Unaffiliated</c:v>
                </c:pt>
                <c:pt idx="3">
                  <c:v>Third party</c:v>
                </c:pt>
                <c:pt idx="4">
                  <c:v>Not registered</c:v>
                </c:pt>
              </c:strCache>
            </c:strRef>
          </c:cat>
          <c:val>
            <c:numRef>
              <c:f>'SHT Issues'!$C$65:$C$69</c:f>
              <c:numCache>
                <c:formatCode>General</c:formatCode>
                <c:ptCount val="5"/>
                <c:pt idx="0">
                  <c:v>35</c:v>
                </c:pt>
                <c:pt idx="1">
                  <c:v>26</c:v>
                </c:pt>
                <c:pt idx="2">
                  <c:v>25</c:v>
                </c:pt>
                <c:pt idx="3">
                  <c:v>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54-4DF8-BEA9-9AD684151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'SHT Issues'!$B$72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Issues'!$A$73:$A$78</c:f>
              <c:strCache>
                <c:ptCount val="6"/>
                <c:pt idx="0">
                  <c:v>Very conservative</c:v>
                </c:pt>
                <c:pt idx="1">
                  <c:v>Somewhat conservative</c:v>
                </c:pt>
                <c:pt idx="2">
                  <c:v>Moderate</c:v>
                </c:pt>
                <c:pt idx="3">
                  <c:v>Somewhat liberal</c:v>
                </c:pt>
                <c:pt idx="4">
                  <c:v>Very liberal</c:v>
                </c:pt>
                <c:pt idx="5">
                  <c:v>Unsure/DK</c:v>
                </c:pt>
              </c:strCache>
            </c:strRef>
          </c:cat>
          <c:val>
            <c:numRef>
              <c:f>'SHT Issues'!$B$73:$B$78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35</c:v>
                </c:pt>
                <c:pt idx="3">
                  <c:v>17</c:v>
                </c:pt>
                <c:pt idx="4">
                  <c:v>14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78-4A73-8763-A6B00F686BE4}"/>
            </c:ext>
          </c:extLst>
        </c:ser>
        <c:ser>
          <c:idx val="1"/>
          <c:order val="1"/>
          <c:tx>
            <c:strRef>
              <c:f>'SHT Issues'!$C$72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Issues'!$A$73:$A$78</c:f>
              <c:strCache>
                <c:ptCount val="6"/>
                <c:pt idx="0">
                  <c:v>Very conservative</c:v>
                </c:pt>
                <c:pt idx="1">
                  <c:v>Somewhat conservative</c:v>
                </c:pt>
                <c:pt idx="2">
                  <c:v>Moderate</c:v>
                </c:pt>
                <c:pt idx="3">
                  <c:v>Somewhat liberal</c:v>
                </c:pt>
                <c:pt idx="4">
                  <c:v>Very liberal</c:v>
                </c:pt>
                <c:pt idx="5">
                  <c:v>Unsure/DK</c:v>
                </c:pt>
              </c:strCache>
            </c:strRef>
          </c:cat>
          <c:val>
            <c:numRef>
              <c:f>'SHT Issues'!$C$73:$C$78</c:f>
              <c:numCache>
                <c:formatCode>General</c:formatCode>
                <c:ptCount val="6"/>
                <c:pt idx="0">
                  <c:v>7</c:v>
                </c:pt>
                <c:pt idx="1">
                  <c:v>15</c:v>
                </c:pt>
                <c:pt idx="2">
                  <c:v>31</c:v>
                </c:pt>
                <c:pt idx="3">
                  <c:v>10</c:v>
                </c:pt>
                <c:pt idx="4">
                  <c:v>23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8-4A73-8763-A6B00F686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'SHT Issues'!$B$96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Issues'!$A$97:$A$101</c:f>
              <c:strCache>
                <c:ptCount val="5"/>
                <c:pt idx="0">
                  <c:v>Wes Moore</c:v>
                </c:pt>
                <c:pt idx="1">
                  <c:v>Dan Cox</c:v>
                </c:pt>
                <c:pt idx="2">
                  <c:v>David Lashar</c:v>
                </c:pt>
                <c:pt idx="3">
                  <c:v>Not favoring any candidates at this time</c:v>
                </c:pt>
                <c:pt idx="4">
                  <c:v>Still too unfamiliar with cands at this time or probably won't vote</c:v>
                </c:pt>
              </c:strCache>
            </c:strRef>
          </c:cat>
          <c:val>
            <c:numRef>
              <c:f>'SHT Issues'!$B$97:$B$101</c:f>
              <c:numCache>
                <c:formatCode>General</c:formatCode>
                <c:ptCount val="5"/>
                <c:pt idx="0">
                  <c:v>40</c:v>
                </c:pt>
                <c:pt idx="1">
                  <c:v>20</c:v>
                </c:pt>
                <c:pt idx="2">
                  <c:v>3</c:v>
                </c:pt>
                <c:pt idx="3">
                  <c:v>11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7-42BF-BDF5-147A93A9725E}"/>
            </c:ext>
          </c:extLst>
        </c:ser>
        <c:ser>
          <c:idx val="1"/>
          <c:order val="1"/>
          <c:tx>
            <c:strRef>
              <c:f>'SHT Issues'!$C$96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Issues'!$A$97:$A$101</c:f>
              <c:strCache>
                <c:ptCount val="5"/>
                <c:pt idx="0">
                  <c:v>Wes Moore</c:v>
                </c:pt>
                <c:pt idx="1">
                  <c:v>Dan Cox</c:v>
                </c:pt>
                <c:pt idx="2">
                  <c:v>David Lashar</c:v>
                </c:pt>
                <c:pt idx="3">
                  <c:v>Not favoring any candidates at this time</c:v>
                </c:pt>
                <c:pt idx="4">
                  <c:v>Still too unfamiliar with cands at this time or probably won't vote</c:v>
                </c:pt>
              </c:strCache>
            </c:strRef>
          </c:cat>
          <c:val>
            <c:numRef>
              <c:f>'SHT Issues'!$C$97:$C$101</c:f>
              <c:numCache>
                <c:formatCode>General</c:formatCode>
                <c:ptCount val="5"/>
                <c:pt idx="0">
                  <c:v>21</c:v>
                </c:pt>
                <c:pt idx="1">
                  <c:v>12</c:v>
                </c:pt>
                <c:pt idx="2">
                  <c:v>1</c:v>
                </c:pt>
                <c:pt idx="3">
                  <c:v>6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87-42BF-BDF5-147A93A97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188711233452001E-2"/>
          <c:y val="0.10519200828777704"/>
          <c:w val="0.93727651599933115"/>
          <c:h val="0.71780100069144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'SHT Issues'!$B$81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Issues'!$A$82:$A$85</c:f>
              <c:strCache>
                <c:ptCount val="4"/>
                <c:pt idx="0">
                  <c:v>Steuart Pittman</c:v>
                </c:pt>
                <c:pt idx="1">
                  <c:v>Jessica Haire</c:v>
                </c:pt>
                <c:pt idx="2">
                  <c:v>Not favoring any candidates at this time</c:v>
                </c:pt>
                <c:pt idx="3">
                  <c:v>Still too unfamiliar with cands at this time or probably won't vote</c:v>
                </c:pt>
              </c:strCache>
            </c:strRef>
          </c:cat>
          <c:val>
            <c:numRef>
              <c:f>'SHT Issues'!$B$82:$B$85</c:f>
              <c:numCache>
                <c:formatCode>General</c:formatCode>
                <c:ptCount val="4"/>
                <c:pt idx="0">
                  <c:v>31</c:v>
                </c:pt>
                <c:pt idx="1">
                  <c:v>33</c:v>
                </c:pt>
                <c:pt idx="2">
                  <c:v>21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F-4D5E-B101-695729A44070}"/>
            </c:ext>
          </c:extLst>
        </c:ser>
        <c:ser>
          <c:idx val="1"/>
          <c:order val="1"/>
          <c:tx>
            <c:strRef>
              <c:f>'SHT Issues'!$C$81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Issues'!$A$82:$A$85</c:f>
              <c:strCache>
                <c:ptCount val="4"/>
                <c:pt idx="0">
                  <c:v>Steuart Pittman</c:v>
                </c:pt>
                <c:pt idx="1">
                  <c:v>Jessica Haire</c:v>
                </c:pt>
                <c:pt idx="2">
                  <c:v>Not favoring any candidates at this time</c:v>
                </c:pt>
                <c:pt idx="3">
                  <c:v>Still too unfamiliar with cands at this time or probably won't vote</c:v>
                </c:pt>
              </c:strCache>
            </c:strRef>
          </c:cat>
          <c:val>
            <c:numRef>
              <c:f>'SHT Issues'!$C$82:$C$85</c:f>
              <c:numCache>
                <c:formatCode>General</c:formatCode>
                <c:ptCount val="4"/>
                <c:pt idx="0">
                  <c:v>13</c:v>
                </c:pt>
                <c:pt idx="1">
                  <c:v>11</c:v>
                </c:pt>
                <c:pt idx="2">
                  <c:v>18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F-4D5E-B101-695729A44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'SHT Issues'!$B$89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Issues'!$A$90:$A$93</c:f>
              <c:strCache>
                <c:ptCount val="4"/>
                <c:pt idx="0">
                  <c:v>Vote in favor</c:v>
                </c:pt>
                <c:pt idx="1">
                  <c:v>Vote against</c:v>
                </c:pt>
                <c:pt idx="2">
                  <c:v>Probably won't vote</c:v>
                </c:pt>
                <c:pt idx="3">
                  <c:v>Unsure/DK</c:v>
                </c:pt>
              </c:strCache>
            </c:strRef>
          </c:cat>
          <c:val>
            <c:numRef>
              <c:f>'SHT Issues'!$B$90:$B$93</c:f>
              <c:numCache>
                <c:formatCode>General</c:formatCode>
                <c:ptCount val="4"/>
                <c:pt idx="0">
                  <c:v>54</c:v>
                </c:pt>
                <c:pt idx="1">
                  <c:v>33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A-4019-B6FF-0092049C6CF0}"/>
            </c:ext>
          </c:extLst>
        </c:ser>
        <c:ser>
          <c:idx val="1"/>
          <c:order val="1"/>
          <c:tx>
            <c:strRef>
              <c:f>'SHT Issues'!$C$89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Issues'!$A$90:$A$93</c:f>
              <c:strCache>
                <c:ptCount val="4"/>
                <c:pt idx="0">
                  <c:v>Vote in favor</c:v>
                </c:pt>
                <c:pt idx="1">
                  <c:v>Vote against</c:v>
                </c:pt>
                <c:pt idx="2">
                  <c:v>Probably won't vote</c:v>
                </c:pt>
                <c:pt idx="3">
                  <c:v>Unsure/DK</c:v>
                </c:pt>
              </c:strCache>
            </c:strRef>
          </c:cat>
          <c:val>
            <c:numRef>
              <c:f>'SHT Issues'!$C$90:$C$93</c:f>
              <c:numCache>
                <c:formatCode>General</c:formatCode>
                <c:ptCount val="4"/>
                <c:pt idx="0">
                  <c:v>54</c:v>
                </c:pt>
                <c:pt idx="1">
                  <c:v>15</c:v>
                </c:pt>
                <c:pt idx="2">
                  <c:v>13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A-4019-B6FF-0092049C6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707709511663157E-2"/>
          <c:y val="3.44355999796142E-2"/>
          <c:w val="0.93729229048833684"/>
          <c:h val="0.63869798435389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'Sht Bkgd CV'!$B$37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Bkgd CV'!$A$38:$A$44</c:f>
              <c:strCache>
                <c:ptCount val="7"/>
                <c:pt idx="0">
                  <c:v>Less than high school diploma</c:v>
                </c:pt>
                <c:pt idx="1">
                  <c:v>High school diploma</c:v>
                </c:pt>
                <c:pt idx="2">
                  <c:v>Some college</c:v>
                </c:pt>
                <c:pt idx="3">
                  <c:v>Completed a 2-year associate college degree</c:v>
                </c:pt>
                <c:pt idx="4">
                  <c:v>Completed a 4-year bachelor's degree</c:v>
                </c:pt>
                <c:pt idx="5">
                  <c:v>Post graduate work</c:v>
                </c:pt>
                <c:pt idx="6">
                  <c:v>No answer</c:v>
                </c:pt>
              </c:strCache>
            </c:strRef>
          </c:cat>
          <c:val>
            <c:numRef>
              <c:f>'Sht Bkgd CV'!$B$38:$B$44</c:f>
              <c:numCache>
                <c:formatCode>General</c:formatCode>
                <c:ptCount val="7"/>
                <c:pt idx="0">
                  <c:v>1</c:v>
                </c:pt>
                <c:pt idx="1">
                  <c:v>6</c:v>
                </c:pt>
                <c:pt idx="2">
                  <c:v>24</c:v>
                </c:pt>
                <c:pt idx="3">
                  <c:v>23</c:v>
                </c:pt>
                <c:pt idx="4">
                  <c:v>21</c:v>
                </c:pt>
                <c:pt idx="5">
                  <c:v>24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F-4945-887F-0FBFAFA49D31}"/>
            </c:ext>
          </c:extLst>
        </c:ser>
        <c:ser>
          <c:idx val="1"/>
          <c:order val="1"/>
          <c:tx>
            <c:strRef>
              <c:f>'Sht Bkgd CV'!$C$37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Bkgd CV'!$A$38:$A$44</c:f>
              <c:strCache>
                <c:ptCount val="7"/>
                <c:pt idx="0">
                  <c:v>Less than high school diploma</c:v>
                </c:pt>
                <c:pt idx="1">
                  <c:v>High school diploma</c:v>
                </c:pt>
                <c:pt idx="2">
                  <c:v>Some college</c:v>
                </c:pt>
                <c:pt idx="3">
                  <c:v>Completed a 2-year associate college degree</c:v>
                </c:pt>
                <c:pt idx="4">
                  <c:v>Completed a 4-year bachelor's degree</c:v>
                </c:pt>
                <c:pt idx="5">
                  <c:v>Post graduate work</c:v>
                </c:pt>
                <c:pt idx="6">
                  <c:v>No answer</c:v>
                </c:pt>
              </c:strCache>
            </c:strRef>
          </c:cat>
          <c:val>
            <c:numRef>
              <c:f>'Sht Bkgd CV'!$C$38:$C$44</c:f>
              <c:numCache>
                <c:formatCode>General</c:formatCode>
                <c:ptCount val="7"/>
                <c:pt idx="0">
                  <c:v>4</c:v>
                </c:pt>
                <c:pt idx="1">
                  <c:v>13</c:v>
                </c:pt>
                <c:pt idx="2">
                  <c:v>69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4F-4945-887F-0FBFAFA49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078664080033471E-2"/>
          <c:y val="2.9674970914492539E-2"/>
          <c:w val="0.95225950017117422"/>
          <c:h val="0.83197954997279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AACC!$A$13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6.03864734299516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6D-4CA1-ACAC-BFFD5C6FF015}"/>
                </c:ext>
              </c:extLst>
            </c:dLbl>
            <c:dLbl>
              <c:idx val="10"/>
              <c:layout>
                <c:manualLayout>
                  <c:x val="-1.0737745536420327E-16"/>
                  <c:y val="-1.411625121909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E0-4992-B3AF-97908882AD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AACC!$B$12:$M$12</c:f>
              <c:strCache>
                <c:ptCount val="12"/>
                <c:pt idx="0">
                  <c:v>Overall</c:v>
                </c:pt>
                <c:pt idx="1">
                  <c:v>Male</c:v>
                </c:pt>
                <c:pt idx="2">
                  <c:v>Female</c:v>
                </c:pt>
                <c:pt idx="3">
                  <c:v>Non-binary</c:v>
                </c:pt>
                <c:pt idx="4">
                  <c:v>African-Amer</c:v>
                </c:pt>
                <c:pt idx="5">
                  <c:v>Hispanic</c:v>
                </c:pt>
                <c:pt idx="6">
                  <c:v>Asian-Am</c:v>
                </c:pt>
                <c:pt idx="7">
                  <c:v>White</c:v>
                </c:pt>
                <c:pt idx="8">
                  <c:v>Under 30k</c:v>
                </c:pt>
                <c:pt idx="9">
                  <c:v>30-75k</c:v>
                </c:pt>
                <c:pt idx="10">
                  <c:v>75-150k</c:v>
                </c:pt>
                <c:pt idx="11">
                  <c:v>Over 150k</c:v>
                </c:pt>
              </c:strCache>
            </c:strRef>
          </c:cat>
          <c:val>
            <c:numRef>
              <c:f>AACC!$B$13:$M$13</c:f>
              <c:numCache>
                <c:formatCode>General</c:formatCode>
                <c:ptCount val="12"/>
                <c:pt idx="0">
                  <c:v>60</c:v>
                </c:pt>
                <c:pt idx="1">
                  <c:v>54</c:v>
                </c:pt>
                <c:pt idx="2">
                  <c:v>62</c:v>
                </c:pt>
                <c:pt idx="3">
                  <c:v>100</c:v>
                </c:pt>
                <c:pt idx="4">
                  <c:v>43</c:v>
                </c:pt>
                <c:pt idx="5">
                  <c:v>82</c:v>
                </c:pt>
                <c:pt idx="6">
                  <c:v>50</c:v>
                </c:pt>
                <c:pt idx="7">
                  <c:v>62</c:v>
                </c:pt>
                <c:pt idx="8">
                  <c:v>73</c:v>
                </c:pt>
                <c:pt idx="9">
                  <c:v>42</c:v>
                </c:pt>
                <c:pt idx="10">
                  <c:v>58</c:v>
                </c:pt>
                <c:pt idx="1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E0-4992-B3AF-97908882AD54}"/>
            </c:ext>
          </c:extLst>
        </c:ser>
        <c:ser>
          <c:idx val="1"/>
          <c:order val="1"/>
          <c:tx>
            <c:strRef>
              <c:f>AACC!$A$14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AACC!$B$12:$M$12</c:f>
              <c:strCache>
                <c:ptCount val="12"/>
                <c:pt idx="0">
                  <c:v>Overall</c:v>
                </c:pt>
                <c:pt idx="1">
                  <c:v>Male</c:v>
                </c:pt>
                <c:pt idx="2">
                  <c:v>Female</c:v>
                </c:pt>
                <c:pt idx="3">
                  <c:v>Non-binary</c:v>
                </c:pt>
                <c:pt idx="4">
                  <c:v>African-Amer</c:v>
                </c:pt>
                <c:pt idx="5">
                  <c:v>Hispanic</c:v>
                </c:pt>
                <c:pt idx="6">
                  <c:v>Asian-Am</c:v>
                </c:pt>
                <c:pt idx="7">
                  <c:v>White</c:v>
                </c:pt>
                <c:pt idx="8">
                  <c:v>Under 30k</c:v>
                </c:pt>
                <c:pt idx="9">
                  <c:v>30-75k</c:v>
                </c:pt>
                <c:pt idx="10">
                  <c:v>75-150k</c:v>
                </c:pt>
                <c:pt idx="11">
                  <c:v>Over 150k</c:v>
                </c:pt>
              </c:strCache>
            </c:strRef>
          </c:cat>
          <c:val>
            <c:numRef>
              <c:f>AACC!$B$14:$M$14</c:f>
              <c:numCache>
                <c:formatCode>General</c:formatCode>
                <c:ptCount val="12"/>
                <c:pt idx="0">
                  <c:v>25</c:v>
                </c:pt>
                <c:pt idx="1">
                  <c:v>26</c:v>
                </c:pt>
                <c:pt idx="2">
                  <c:v>25</c:v>
                </c:pt>
                <c:pt idx="3">
                  <c:v>0</c:v>
                </c:pt>
                <c:pt idx="4">
                  <c:v>43</c:v>
                </c:pt>
                <c:pt idx="5">
                  <c:v>18</c:v>
                </c:pt>
                <c:pt idx="6">
                  <c:v>40</c:v>
                </c:pt>
                <c:pt idx="7">
                  <c:v>21</c:v>
                </c:pt>
                <c:pt idx="8">
                  <c:v>9</c:v>
                </c:pt>
                <c:pt idx="9">
                  <c:v>46</c:v>
                </c:pt>
                <c:pt idx="10">
                  <c:v>37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E0-4992-B3AF-97908882AD54}"/>
            </c:ext>
          </c:extLst>
        </c:ser>
        <c:ser>
          <c:idx val="2"/>
          <c:order val="2"/>
          <c:tx>
            <c:strRef>
              <c:f>AACC!$A$15</c:f>
              <c:strCache>
                <c:ptCount val="1"/>
                <c:pt idx="0">
                  <c:v>Not very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AACC!$B$12:$M$12</c:f>
              <c:strCache>
                <c:ptCount val="12"/>
                <c:pt idx="0">
                  <c:v>Overall</c:v>
                </c:pt>
                <c:pt idx="1">
                  <c:v>Male</c:v>
                </c:pt>
                <c:pt idx="2">
                  <c:v>Female</c:v>
                </c:pt>
                <c:pt idx="3">
                  <c:v>Non-binary</c:v>
                </c:pt>
                <c:pt idx="4">
                  <c:v>African-Amer</c:v>
                </c:pt>
                <c:pt idx="5">
                  <c:v>Hispanic</c:v>
                </c:pt>
                <c:pt idx="6">
                  <c:v>Asian-Am</c:v>
                </c:pt>
                <c:pt idx="7">
                  <c:v>White</c:v>
                </c:pt>
                <c:pt idx="8">
                  <c:v>Under 30k</c:v>
                </c:pt>
                <c:pt idx="9">
                  <c:v>30-75k</c:v>
                </c:pt>
                <c:pt idx="10">
                  <c:v>75-150k</c:v>
                </c:pt>
                <c:pt idx="11">
                  <c:v>Over 150k</c:v>
                </c:pt>
              </c:strCache>
            </c:strRef>
          </c:cat>
          <c:val>
            <c:numRef>
              <c:f>AACC!$B$15:$M$15</c:f>
              <c:numCache>
                <c:formatCode>General</c:formatCode>
                <c:ptCount val="12"/>
                <c:pt idx="0">
                  <c:v>3</c:v>
                </c:pt>
                <c:pt idx="1">
                  <c:v>0</c:v>
                </c:pt>
                <c:pt idx="2">
                  <c:v>5</c:v>
                </c:pt>
                <c:pt idx="3">
                  <c:v>0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9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E0-4992-B3AF-97908882AD54}"/>
            </c:ext>
          </c:extLst>
        </c:ser>
        <c:ser>
          <c:idx val="3"/>
          <c:order val="3"/>
          <c:tx>
            <c:strRef>
              <c:f>AACC!$A$16</c:f>
              <c:strCache>
                <c:ptCount val="1"/>
                <c:pt idx="0">
                  <c:v>Unsure/DK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AACC!$B$12:$M$12</c:f>
              <c:strCache>
                <c:ptCount val="12"/>
                <c:pt idx="0">
                  <c:v>Overall</c:v>
                </c:pt>
                <c:pt idx="1">
                  <c:v>Male</c:v>
                </c:pt>
                <c:pt idx="2">
                  <c:v>Female</c:v>
                </c:pt>
                <c:pt idx="3">
                  <c:v>Non-binary</c:v>
                </c:pt>
                <c:pt idx="4">
                  <c:v>African-Amer</c:v>
                </c:pt>
                <c:pt idx="5">
                  <c:v>Hispanic</c:v>
                </c:pt>
                <c:pt idx="6">
                  <c:v>Asian-Am</c:v>
                </c:pt>
                <c:pt idx="7">
                  <c:v>White</c:v>
                </c:pt>
                <c:pt idx="8">
                  <c:v>Under 30k</c:v>
                </c:pt>
                <c:pt idx="9">
                  <c:v>30-75k</c:v>
                </c:pt>
                <c:pt idx="10">
                  <c:v>75-150k</c:v>
                </c:pt>
                <c:pt idx="11">
                  <c:v>Over 150k</c:v>
                </c:pt>
              </c:strCache>
            </c:strRef>
          </c:cat>
          <c:val>
            <c:numRef>
              <c:f>AACC!$B$16:$M$16</c:f>
              <c:numCache>
                <c:formatCode>General</c:formatCode>
                <c:ptCount val="12"/>
                <c:pt idx="0">
                  <c:v>12</c:v>
                </c:pt>
                <c:pt idx="1">
                  <c:v>20</c:v>
                </c:pt>
                <c:pt idx="2">
                  <c:v>8</c:v>
                </c:pt>
                <c:pt idx="3">
                  <c:v>0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  <c:pt idx="7">
                  <c:v>13</c:v>
                </c:pt>
                <c:pt idx="8">
                  <c:v>9</c:v>
                </c:pt>
                <c:pt idx="9">
                  <c:v>13</c:v>
                </c:pt>
                <c:pt idx="10">
                  <c:v>5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E0-4992-B3AF-97908882A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070623"/>
        <c:axId val="141077279"/>
      </c:barChart>
      <c:catAx>
        <c:axId val="14107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77279"/>
        <c:crosses val="autoZero"/>
        <c:auto val="1"/>
        <c:lblAlgn val="ctr"/>
        <c:lblOffset val="100"/>
        <c:noMultiLvlLbl val="0"/>
      </c:catAx>
      <c:valAx>
        <c:axId val="14107727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70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'SHT Issues'!$A$136</c:f>
              <c:strCache>
                <c:ptCount val="1"/>
                <c:pt idx="0">
                  <c:v>Online async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Issues'!$B$135:$E$135</c:f>
              <c:strCache>
                <c:ptCount val="4"/>
                <c:pt idx="0">
                  <c:v>Strongly prefer</c:v>
                </c:pt>
                <c:pt idx="1">
                  <c:v>Somewhat prefer</c:v>
                </c:pt>
                <c:pt idx="2">
                  <c:v>Don't prefer</c:v>
                </c:pt>
                <c:pt idx="3">
                  <c:v>Unsure/DK</c:v>
                </c:pt>
              </c:strCache>
            </c:strRef>
          </c:cat>
          <c:val>
            <c:numRef>
              <c:f>'SHT Issues'!$B$136:$E$136</c:f>
              <c:numCache>
                <c:formatCode>General</c:formatCode>
                <c:ptCount val="4"/>
                <c:pt idx="0">
                  <c:v>53</c:v>
                </c:pt>
                <c:pt idx="1">
                  <c:v>26</c:v>
                </c:pt>
                <c:pt idx="2">
                  <c:v>19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C-4152-B627-648B8592A61E}"/>
            </c:ext>
          </c:extLst>
        </c:ser>
        <c:ser>
          <c:idx val="1"/>
          <c:order val="1"/>
          <c:tx>
            <c:strRef>
              <c:f>'SHT Issues'!$A$137</c:f>
              <c:strCache>
                <c:ptCount val="1"/>
                <c:pt idx="0">
                  <c:v>Online sync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Issues'!$B$135:$E$135</c:f>
              <c:strCache>
                <c:ptCount val="4"/>
                <c:pt idx="0">
                  <c:v>Strongly prefer</c:v>
                </c:pt>
                <c:pt idx="1">
                  <c:v>Somewhat prefer</c:v>
                </c:pt>
                <c:pt idx="2">
                  <c:v>Don't prefer</c:v>
                </c:pt>
                <c:pt idx="3">
                  <c:v>Unsure/DK</c:v>
                </c:pt>
              </c:strCache>
            </c:strRef>
          </c:cat>
          <c:val>
            <c:numRef>
              <c:f>'SHT Issues'!$B$137:$E$137</c:f>
              <c:numCache>
                <c:formatCode>General</c:formatCode>
                <c:ptCount val="4"/>
                <c:pt idx="0">
                  <c:v>18</c:v>
                </c:pt>
                <c:pt idx="1">
                  <c:v>40</c:v>
                </c:pt>
                <c:pt idx="2">
                  <c:v>40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C-4152-B627-648B8592A61E}"/>
            </c:ext>
          </c:extLst>
        </c:ser>
        <c:ser>
          <c:idx val="2"/>
          <c:order val="2"/>
          <c:tx>
            <c:strRef>
              <c:f>'SHT Issues'!$A$138</c:f>
              <c:strCache>
                <c:ptCount val="1"/>
                <c:pt idx="0">
                  <c:v>Hybrid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Issues'!$B$135:$E$135</c:f>
              <c:strCache>
                <c:ptCount val="4"/>
                <c:pt idx="0">
                  <c:v>Strongly prefer</c:v>
                </c:pt>
                <c:pt idx="1">
                  <c:v>Somewhat prefer</c:v>
                </c:pt>
                <c:pt idx="2">
                  <c:v>Don't prefer</c:v>
                </c:pt>
                <c:pt idx="3">
                  <c:v>Unsure/DK</c:v>
                </c:pt>
              </c:strCache>
            </c:strRef>
          </c:cat>
          <c:val>
            <c:numRef>
              <c:f>'SHT Issues'!$B$138:$E$138</c:f>
              <c:numCache>
                <c:formatCode>General</c:formatCode>
                <c:ptCount val="4"/>
                <c:pt idx="0">
                  <c:v>19</c:v>
                </c:pt>
                <c:pt idx="1">
                  <c:v>29</c:v>
                </c:pt>
                <c:pt idx="2">
                  <c:v>51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FC-4152-B627-648B8592A61E}"/>
            </c:ext>
          </c:extLst>
        </c:ser>
        <c:ser>
          <c:idx val="3"/>
          <c:order val="3"/>
          <c:tx>
            <c:strRef>
              <c:f>'SHT Issues'!$A$139</c:f>
              <c:strCache>
                <c:ptCount val="1"/>
                <c:pt idx="0">
                  <c:v>In-person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Issues'!$B$135:$E$135</c:f>
              <c:strCache>
                <c:ptCount val="4"/>
                <c:pt idx="0">
                  <c:v>Strongly prefer</c:v>
                </c:pt>
                <c:pt idx="1">
                  <c:v>Somewhat prefer</c:v>
                </c:pt>
                <c:pt idx="2">
                  <c:v>Don't prefer</c:v>
                </c:pt>
                <c:pt idx="3">
                  <c:v>Unsure/DK</c:v>
                </c:pt>
              </c:strCache>
            </c:strRef>
          </c:cat>
          <c:val>
            <c:numRef>
              <c:f>'SHT Issues'!$B$139:$E$139</c:f>
              <c:numCache>
                <c:formatCode>General</c:formatCode>
                <c:ptCount val="4"/>
                <c:pt idx="0">
                  <c:v>25</c:v>
                </c:pt>
                <c:pt idx="1">
                  <c:v>27</c:v>
                </c:pt>
                <c:pt idx="2">
                  <c:v>46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FC-4152-B627-648B8592A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083759"/>
        <c:axId val="191075023"/>
      </c:barChart>
      <c:catAx>
        <c:axId val="19108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75023"/>
        <c:crosses val="autoZero"/>
        <c:auto val="1"/>
        <c:lblAlgn val="ctr"/>
        <c:lblOffset val="100"/>
        <c:noMultiLvlLbl val="0"/>
      </c:catAx>
      <c:valAx>
        <c:axId val="191075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08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Sheet1!$A$29:$A$35</c:f>
              <c:strCache>
                <c:ptCount val="7"/>
                <c:pt idx="0">
                  <c:v>Single</c:v>
                </c:pt>
                <c:pt idx="1">
                  <c:v>Married</c:v>
                </c:pt>
                <c:pt idx="2">
                  <c:v>Separated/divorced</c:v>
                </c:pt>
                <c:pt idx="3">
                  <c:v>Widowed</c:v>
                </c:pt>
                <c:pt idx="4">
                  <c:v>Living together</c:v>
                </c:pt>
                <c:pt idx="5">
                  <c:v>Other</c:v>
                </c:pt>
                <c:pt idx="6">
                  <c:v>Decline to say</c:v>
                </c:pt>
              </c:strCache>
            </c:strRef>
          </c:cat>
          <c:val>
            <c:numRef>
              <c:f>Sheet1!$B$29:$B$35</c:f>
              <c:numCache>
                <c:formatCode>General</c:formatCode>
                <c:ptCount val="7"/>
                <c:pt idx="0">
                  <c:v>25</c:v>
                </c:pt>
                <c:pt idx="1">
                  <c:v>57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6-49AB-A6CB-4283C8944149}"/>
            </c:ext>
          </c:extLst>
        </c:ser>
        <c:ser>
          <c:idx val="1"/>
          <c:order val="1"/>
          <c:tx>
            <c:strRef>
              <c:f>Sheet1!$C$28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Sheet1!$A$29:$A$35</c:f>
              <c:strCache>
                <c:ptCount val="7"/>
                <c:pt idx="0">
                  <c:v>Single</c:v>
                </c:pt>
                <c:pt idx="1">
                  <c:v>Married</c:v>
                </c:pt>
                <c:pt idx="2">
                  <c:v>Separated/divorced</c:v>
                </c:pt>
                <c:pt idx="3">
                  <c:v>Widowed</c:v>
                </c:pt>
                <c:pt idx="4">
                  <c:v>Living together</c:v>
                </c:pt>
                <c:pt idx="5">
                  <c:v>Other</c:v>
                </c:pt>
                <c:pt idx="6">
                  <c:v>Decline to say</c:v>
                </c:pt>
              </c:strCache>
            </c:strRef>
          </c:cat>
          <c:val>
            <c:numRef>
              <c:f>Sheet1!$C$29:$C$35</c:f>
              <c:numCache>
                <c:formatCode>General</c:formatCode>
                <c:ptCount val="7"/>
                <c:pt idx="0">
                  <c:v>67</c:v>
                </c:pt>
                <c:pt idx="1">
                  <c:v>16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6-49AB-A6CB-4283C8944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296587926509183E-2"/>
          <c:y val="3.5640161125250674E-2"/>
          <c:w val="0.94837974057590624"/>
          <c:h val="0.75971921093576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'Sht Bkgd CV'!$B$19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Bkgd CV'!$A$20:$A$26</c:f>
              <c:strCache>
                <c:ptCount val="7"/>
                <c:pt idx="0">
                  <c:v>White or Caucasian</c:v>
                </c:pt>
                <c:pt idx="1">
                  <c:v>Black or African American</c:v>
                </c:pt>
                <c:pt idx="2">
                  <c:v>Hispanic or Latino </c:v>
                </c:pt>
                <c:pt idx="3">
                  <c:v>Asian or Asian American</c:v>
                </c:pt>
                <c:pt idx="4">
                  <c:v>Mixed</c:v>
                </c:pt>
                <c:pt idx="5">
                  <c:v>Other </c:v>
                </c:pt>
                <c:pt idx="6">
                  <c:v>No answer</c:v>
                </c:pt>
              </c:strCache>
            </c:strRef>
          </c:cat>
          <c:val>
            <c:numRef>
              <c:f>'Sht Bkgd CV'!$B$20:$B$26</c:f>
              <c:numCache>
                <c:formatCode>General</c:formatCode>
                <c:ptCount val="7"/>
                <c:pt idx="0">
                  <c:v>74</c:v>
                </c:pt>
                <c:pt idx="1">
                  <c:v>11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C-418C-AF9F-13AB7F4526BD}"/>
            </c:ext>
          </c:extLst>
        </c:ser>
        <c:ser>
          <c:idx val="1"/>
          <c:order val="1"/>
          <c:tx>
            <c:strRef>
              <c:f>'Sht Bkgd CV'!$C$19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Bkgd CV'!$A$20:$A$26</c:f>
              <c:strCache>
                <c:ptCount val="7"/>
                <c:pt idx="0">
                  <c:v>White or Caucasian</c:v>
                </c:pt>
                <c:pt idx="1">
                  <c:v>Black or African American</c:v>
                </c:pt>
                <c:pt idx="2">
                  <c:v>Hispanic or Latino </c:v>
                </c:pt>
                <c:pt idx="3">
                  <c:v>Asian or Asian American</c:v>
                </c:pt>
                <c:pt idx="4">
                  <c:v>Mixed</c:v>
                </c:pt>
                <c:pt idx="5">
                  <c:v>Other </c:v>
                </c:pt>
                <c:pt idx="6">
                  <c:v>No answer</c:v>
                </c:pt>
              </c:strCache>
            </c:strRef>
          </c:cat>
          <c:val>
            <c:numRef>
              <c:f>'Sht Bkgd CV'!$C$20:$C$26</c:f>
              <c:numCache>
                <c:formatCode>General</c:formatCode>
                <c:ptCount val="7"/>
                <c:pt idx="0">
                  <c:v>61</c:v>
                </c:pt>
                <c:pt idx="1">
                  <c:v>10</c:v>
                </c:pt>
                <c:pt idx="2">
                  <c:v>8</c:v>
                </c:pt>
                <c:pt idx="3">
                  <c:v>7</c:v>
                </c:pt>
                <c:pt idx="4">
                  <c:v>5</c:v>
                </c:pt>
                <c:pt idx="5">
                  <c:v>1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CC-418C-AF9F-13AB7F452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Sheet1!$B$47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Sheet1!$A$48:$A$55</c:f>
              <c:strCache>
                <c:ptCount val="8"/>
                <c:pt idx="0">
                  <c:v>Less than $30,000</c:v>
                </c:pt>
                <c:pt idx="1">
                  <c:v>$30,000 to $50,000</c:v>
                </c:pt>
                <c:pt idx="2">
                  <c:v>$50,001 to $75,000</c:v>
                </c:pt>
                <c:pt idx="3">
                  <c:v>$75,001 to $100,000</c:v>
                </c:pt>
                <c:pt idx="4">
                  <c:v>$100,001 to $150,000</c:v>
                </c:pt>
                <c:pt idx="5">
                  <c:v>$150,001 to $250,000</c:v>
                </c:pt>
                <c:pt idx="6">
                  <c:v>Over $250,000</c:v>
                </c:pt>
                <c:pt idx="7">
                  <c:v>Decline to say</c:v>
                </c:pt>
              </c:strCache>
            </c:strRef>
          </c:cat>
          <c:val>
            <c:numRef>
              <c:f>Sheet1!$B$48:$B$55</c:f>
              <c:numCache>
                <c:formatCode>General</c:formatCode>
                <c:ptCount val="8"/>
                <c:pt idx="0">
                  <c:v>8</c:v>
                </c:pt>
                <c:pt idx="1">
                  <c:v>5</c:v>
                </c:pt>
                <c:pt idx="2">
                  <c:v>12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10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55-4709-9956-39208840F76E}"/>
            </c:ext>
          </c:extLst>
        </c:ser>
        <c:ser>
          <c:idx val="1"/>
          <c:order val="1"/>
          <c:tx>
            <c:strRef>
              <c:f>Sheet1!$C$47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Sheet1!$A$48:$A$55</c:f>
              <c:strCache>
                <c:ptCount val="8"/>
                <c:pt idx="0">
                  <c:v>Less than $30,000</c:v>
                </c:pt>
                <c:pt idx="1">
                  <c:v>$30,000 to $50,000</c:v>
                </c:pt>
                <c:pt idx="2">
                  <c:v>$50,001 to $75,000</c:v>
                </c:pt>
                <c:pt idx="3">
                  <c:v>$75,001 to $100,000</c:v>
                </c:pt>
                <c:pt idx="4">
                  <c:v>$100,001 to $150,000</c:v>
                </c:pt>
                <c:pt idx="5">
                  <c:v>$150,001 to $250,000</c:v>
                </c:pt>
                <c:pt idx="6">
                  <c:v>Over $250,000</c:v>
                </c:pt>
                <c:pt idx="7">
                  <c:v>Decline to say</c:v>
                </c:pt>
              </c:strCache>
            </c:strRef>
          </c:cat>
          <c:val>
            <c:numRef>
              <c:f>Sheet1!$C$48:$C$55</c:f>
              <c:numCache>
                <c:formatCode>General</c:formatCode>
                <c:ptCount val="8"/>
                <c:pt idx="0">
                  <c:v>24</c:v>
                </c:pt>
                <c:pt idx="1">
                  <c:v>7</c:v>
                </c:pt>
                <c:pt idx="2">
                  <c:v>11</c:v>
                </c:pt>
                <c:pt idx="3">
                  <c:v>6</c:v>
                </c:pt>
                <c:pt idx="4">
                  <c:v>7</c:v>
                </c:pt>
                <c:pt idx="5">
                  <c:v>13</c:v>
                </c:pt>
                <c:pt idx="6">
                  <c:v>5</c:v>
                </c:pt>
                <c:pt idx="7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55-4709-9956-39208840F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335235269504359E-2"/>
          <c:y val="3.4833883279120126E-2"/>
          <c:w val="0.94837974057590624"/>
          <c:h val="0.66879957383223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'Sht Bkgd CV'!$B$69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Bkgd CV'!$A$70:$A$76</c:f>
              <c:strCache>
                <c:ptCount val="7"/>
                <c:pt idx="0">
                  <c:v>District 1 (Linthicum)</c:v>
                </c:pt>
                <c:pt idx="1">
                  <c:v>District 2 (Millersville)</c:v>
                </c:pt>
                <c:pt idx="2">
                  <c:v>District 3 (Pasadena)</c:v>
                </c:pt>
                <c:pt idx="3">
                  <c:v>District 4 (Odenton)</c:v>
                </c:pt>
                <c:pt idx="4">
                  <c:v>District 5 (Severna Park/Arnold)</c:v>
                </c:pt>
                <c:pt idx="5">
                  <c:v>District 6 (Annapolis)</c:v>
                </c:pt>
                <c:pt idx="6">
                  <c:v>District 7 (South County)</c:v>
                </c:pt>
              </c:strCache>
            </c:strRef>
          </c:cat>
          <c:val>
            <c:numRef>
              <c:f>'Sht Bkgd CV'!$B$70:$B$76</c:f>
              <c:numCache>
                <c:formatCode>General</c:formatCode>
                <c:ptCount val="7"/>
                <c:pt idx="0">
                  <c:v>11</c:v>
                </c:pt>
                <c:pt idx="1">
                  <c:v>12</c:v>
                </c:pt>
                <c:pt idx="2">
                  <c:v>16</c:v>
                </c:pt>
                <c:pt idx="3">
                  <c:v>14</c:v>
                </c:pt>
                <c:pt idx="4">
                  <c:v>17</c:v>
                </c:pt>
                <c:pt idx="5">
                  <c:v>17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A-45C8-8C97-C30A409133D4}"/>
            </c:ext>
          </c:extLst>
        </c:ser>
        <c:ser>
          <c:idx val="1"/>
          <c:order val="1"/>
          <c:tx>
            <c:strRef>
              <c:f>'Sht Bkgd CV'!$C$69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'Sht Bkgd CV'!$A$70:$A$76</c:f>
              <c:strCache>
                <c:ptCount val="7"/>
                <c:pt idx="0">
                  <c:v>District 1 (Linthicum)</c:v>
                </c:pt>
                <c:pt idx="1">
                  <c:v>District 2 (Millersville)</c:v>
                </c:pt>
                <c:pt idx="2">
                  <c:v>District 3 (Pasadena)</c:v>
                </c:pt>
                <c:pt idx="3">
                  <c:v>District 4 (Odenton)</c:v>
                </c:pt>
                <c:pt idx="4">
                  <c:v>District 5 (Severna Park/Arnold)</c:v>
                </c:pt>
                <c:pt idx="5">
                  <c:v>District 6 (Annapolis)</c:v>
                </c:pt>
                <c:pt idx="6">
                  <c:v>District 7 (South County)</c:v>
                </c:pt>
              </c:strCache>
            </c:strRef>
          </c:cat>
          <c:val>
            <c:numRef>
              <c:f>'Sht Bkgd CV'!$C$70:$C$76</c:f>
              <c:numCache>
                <c:formatCode>General</c:formatCode>
                <c:ptCount val="7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12</c:v>
                </c:pt>
                <c:pt idx="5">
                  <c:v>17</c:v>
                </c:pt>
                <c:pt idx="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5A-45C8-8C97-C30A409133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Sheet1!$A$13:$A$16</c:f>
              <c:strCache>
                <c:ptCount val="4"/>
                <c:pt idx="0">
                  <c:v>Male</c:v>
                </c:pt>
                <c:pt idx="1">
                  <c:v>Female</c:v>
                </c:pt>
                <c:pt idx="2">
                  <c:v>Non-binary</c:v>
                </c:pt>
                <c:pt idx="3">
                  <c:v>Prefer not to say</c:v>
                </c:pt>
              </c:strCache>
            </c:strRef>
          </c:cat>
          <c:val>
            <c:numRef>
              <c:f>Sheet1!$B$13:$B$16</c:f>
              <c:numCache>
                <c:formatCode>General</c:formatCode>
                <c:ptCount val="4"/>
                <c:pt idx="0">
                  <c:v>47</c:v>
                </c:pt>
                <c:pt idx="1">
                  <c:v>51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A-4AF7-B7D0-0FEAF1169940}"/>
            </c:ext>
          </c:extLst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Sheet1!$A$13:$A$16</c:f>
              <c:strCache>
                <c:ptCount val="4"/>
                <c:pt idx="0">
                  <c:v>Male</c:v>
                </c:pt>
                <c:pt idx="1">
                  <c:v>Female</c:v>
                </c:pt>
                <c:pt idx="2">
                  <c:v>Non-binary</c:v>
                </c:pt>
                <c:pt idx="3">
                  <c:v>Prefer not to say</c:v>
                </c:pt>
              </c:strCache>
            </c:strRef>
          </c:cat>
          <c:val>
            <c:numRef>
              <c:f>Sheet1!$C$13:$C$16</c:f>
              <c:numCache>
                <c:formatCode>General</c:formatCode>
                <c:ptCount val="4"/>
                <c:pt idx="0">
                  <c:v>34</c:v>
                </c:pt>
                <c:pt idx="1">
                  <c:v>60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A-4AF7-B7D0-0FEAF1169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Sheet1!$B$79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Sheet1!$A$80:$A$85</c:f>
              <c:strCache>
                <c:ptCount val="6"/>
                <c:pt idx="0">
                  <c:v>Concern that someone in family seriously ill - very or somewhat</c:v>
                </c:pt>
                <c:pt idx="1">
                  <c:v>Contracted COVID</c:v>
                </c:pt>
                <c:pt idx="2">
                  <c:v>Family member or close friend had COVID </c:v>
                </c:pt>
                <c:pt idx="3">
                  <c:v>Serious symptoms from COVID</c:v>
                </c:pt>
                <c:pt idx="4">
                  <c:v>Someone you know personally died from COVID</c:v>
                </c:pt>
                <c:pt idx="5">
                  <c:v>Fully vaccinated and boosted</c:v>
                </c:pt>
              </c:strCache>
            </c:strRef>
          </c:cat>
          <c:val>
            <c:numRef>
              <c:f>Sheet1!$B$80:$B$85</c:f>
              <c:numCache>
                <c:formatCode>General</c:formatCode>
                <c:ptCount val="6"/>
                <c:pt idx="0">
                  <c:v>47</c:v>
                </c:pt>
                <c:pt idx="1">
                  <c:v>59</c:v>
                </c:pt>
                <c:pt idx="2">
                  <c:v>93</c:v>
                </c:pt>
                <c:pt idx="3">
                  <c:v>55</c:v>
                </c:pt>
                <c:pt idx="4">
                  <c:v>41</c:v>
                </c:pt>
                <c:pt idx="5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0-4F61-A63A-50359A53932B}"/>
            </c:ext>
          </c:extLst>
        </c:ser>
        <c:ser>
          <c:idx val="1"/>
          <c:order val="1"/>
          <c:tx>
            <c:strRef>
              <c:f>Sheet1!$C$79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Sheet1!$A$80:$A$85</c:f>
              <c:strCache>
                <c:ptCount val="6"/>
                <c:pt idx="0">
                  <c:v>Concern that someone in family seriously ill - very or somewhat</c:v>
                </c:pt>
                <c:pt idx="1">
                  <c:v>Contracted COVID</c:v>
                </c:pt>
                <c:pt idx="2">
                  <c:v>Family member or close friend had COVID </c:v>
                </c:pt>
                <c:pt idx="3">
                  <c:v>Serious symptoms from COVID</c:v>
                </c:pt>
                <c:pt idx="4">
                  <c:v>Someone you know personally died from COVID</c:v>
                </c:pt>
                <c:pt idx="5">
                  <c:v>Fully vaccinated and boosted</c:v>
                </c:pt>
              </c:strCache>
            </c:strRef>
          </c:cat>
          <c:val>
            <c:numRef>
              <c:f>Sheet1!$C$80:$C$85</c:f>
              <c:numCache>
                <c:formatCode>General</c:formatCode>
                <c:ptCount val="6"/>
                <c:pt idx="0">
                  <c:v>54</c:v>
                </c:pt>
                <c:pt idx="1">
                  <c:v>62</c:v>
                </c:pt>
                <c:pt idx="2">
                  <c:v>91</c:v>
                </c:pt>
                <c:pt idx="3">
                  <c:v>61</c:v>
                </c:pt>
                <c:pt idx="4">
                  <c:v>30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C0-4F61-A63A-50359A539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Sheet1!$B$87</c:f>
              <c:strCache>
                <c:ptCount val="1"/>
                <c:pt idx="0">
                  <c:v>Sample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Sheet1!$A$88:$A$90</c:f>
              <c:strCache>
                <c:ptCount val="3"/>
                <c:pt idx="0">
                  <c:v>COVID - Not much of a problem</c:v>
                </c:pt>
                <c:pt idx="1">
                  <c:v>COVID - Continue remain problem indefinitely</c:v>
                </c:pt>
                <c:pt idx="2">
                  <c:v>COVID - Unsure/don't know</c:v>
                </c:pt>
              </c:strCache>
            </c:strRef>
          </c:cat>
          <c:val>
            <c:numRef>
              <c:f>Sheet1!$B$88:$B$90</c:f>
              <c:numCache>
                <c:formatCode>General</c:formatCode>
                <c:ptCount val="3"/>
                <c:pt idx="0">
                  <c:v>39</c:v>
                </c:pt>
                <c:pt idx="1">
                  <c:v>26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9-43B6-BF3F-2E2354DCAD8A}"/>
            </c:ext>
          </c:extLst>
        </c:ser>
        <c:ser>
          <c:idx val="1"/>
          <c:order val="1"/>
          <c:tx>
            <c:strRef>
              <c:f>Sheet1!$C$87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Sheet1!$A$88:$A$90</c:f>
              <c:strCache>
                <c:ptCount val="3"/>
                <c:pt idx="0">
                  <c:v>COVID - Not much of a problem</c:v>
                </c:pt>
                <c:pt idx="1">
                  <c:v>COVID - Continue remain problem indefinitely</c:v>
                </c:pt>
                <c:pt idx="2">
                  <c:v>COVID - Unsure/don't know</c:v>
                </c:pt>
              </c:strCache>
            </c:strRef>
          </c:cat>
          <c:val>
            <c:numRef>
              <c:f>Sheet1!$C$88:$C$90</c:f>
              <c:numCache>
                <c:formatCode>General</c:formatCode>
                <c:ptCount val="3"/>
                <c:pt idx="0">
                  <c:v>28</c:v>
                </c:pt>
                <c:pt idx="1">
                  <c:v>24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9-43B6-BF3F-2E2354DCA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9146911"/>
        <c:axId val="1739143167"/>
      </c:barChart>
      <c:catAx>
        <c:axId val="173914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3167"/>
        <c:crosses val="autoZero"/>
        <c:auto val="1"/>
        <c:lblAlgn val="ctr"/>
        <c:lblOffset val="100"/>
        <c:noMultiLvlLbl val="0"/>
      </c:catAx>
      <c:valAx>
        <c:axId val="1739143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14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0.04754</cdr:x>
      <cdr:y>0.02941</cdr:y>
    </cdr:from>
    <cdr:to>
      <cdr:x>0.1919</cdr:x>
      <cdr:y>0.98422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499912" y="127977"/>
          <a:ext cx="1518032" cy="415469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0.34095</cdr:x>
      <cdr:y>0.07884</cdr:y>
    </cdr:from>
    <cdr:to>
      <cdr:x>0.84431</cdr:x>
      <cdr:y>0.12306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3585308" y="406226"/>
          <a:ext cx="5293082" cy="22786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0.03173</cdr:x>
      <cdr:y>0.22541</cdr:y>
    </cdr:from>
    <cdr:to>
      <cdr:x>0.85626</cdr:x>
      <cdr:y>0.3625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4E6895B2-C26F-35A0-0F74-F93C8A66D850}"/>
            </a:ext>
          </a:extLst>
        </cdr:cNvPr>
        <cdr:cNvSpPr/>
      </cdr:nvSpPr>
      <cdr:spPr>
        <a:xfrm xmlns:a="http://schemas.openxmlformats.org/drawingml/2006/main">
          <a:off x="333663" y="1161465"/>
          <a:ext cx="8670427" cy="70633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0.60847</cdr:y>
    </cdr:from>
    <cdr:to>
      <cdr:x>0.77267</cdr:x>
      <cdr:y>0.66359</cdr:y>
    </cdr:to>
    <cdr:sp macro="" textlink="">
      <cdr:nvSpPr>
        <cdr:cNvPr id="4" name="Rectangle: Rounded Corners 3">
          <a:extLst xmlns:a="http://schemas.openxmlformats.org/drawingml/2006/main">
            <a:ext uri="{FF2B5EF4-FFF2-40B4-BE49-F238E27FC236}">
              <a16:creationId xmlns:a16="http://schemas.microsoft.com/office/drawing/2014/main" id="{0ED93690-F7E8-C5CD-FAC9-B6E242C763EC}"/>
            </a:ext>
          </a:extLst>
        </cdr:cNvPr>
        <cdr:cNvSpPr/>
      </cdr:nvSpPr>
      <cdr:spPr>
        <a:xfrm xmlns:a="http://schemas.openxmlformats.org/drawingml/2006/main">
          <a:off x="0" y="3135237"/>
          <a:ext cx="8125133" cy="28401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0.41043</cdr:x>
      <cdr:y>0.1028</cdr:y>
    </cdr:from>
    <cdr:to>
      <cdr:x>0.61195</cdr:x>
      <cdr:y>0.99115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3551946" y="645708"/>
          <a:ext cx="1743953" cy="557977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0.04754</cdr:x>
      <cdr:y>0.01689</cdr:y>
    </cdr:from>
    <cdr:to>
      <cdr:x>0.21006</cdr:x>
      <cdr:y>0.98422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499912" y="73513"/>
          <a:ext cx="1708995" cy="420916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0.0689</cdr:x>
      <cdr:y>0.44496</cdr:y>
    </cdr:from>
    <cdr:to>
      <cdr:x>0.76224</cdr:x>
      <cdr:y>0.53855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724501" y="1936171"/>
          <a:ext cx="7290886" cy="40724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0.2416</cdr:y>
    </cdr:from>
    <cdr:to>
      <cdr:x>0.92243</cdr:x>
      <cdr:y>0.33519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D75F7034-A78E-1911-6BF1-57099D333406}"/>
            </a:ext>
          </a:extLst>
        </cdr:cNvPr>
        <cdr:cNvSpPr/>
      </cdr:nvSpPr>
      <cdr:spPr>
        <a:xfrm xmlns:a="http://schemas.openxmlformats.org/drawingml/2006/main">
          <a:off x="0" y="1051293"/>
          <a:ext cx="9699905" cy="40724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0.13834</cdr:x>
      <cdr:y>0.09542</cdr:y>
    </cdr:from>
    <cdr:to>
      <cdr:x>0.37796</cdr:x>
      <cdr:y>0.98377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1454699" y="483515"/>
          <a:ext cx="2519748" cy="450153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0.04754</cdr:x>
      <cdr:y>0.03323</cdr:y>
    </cdr:from>
    <cdr:to>
      <cdr:x>0.1919</cdr:x>
      <cdr:y>0.98422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499912" y="144585"/>
          <a:ext cx="1518032" cy="413808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0.42782</cdr:x>
      <cdr:y>0.21355</cdr:y>
    </cdr:from>
    <cdr:to>
      <cdr:x>0.57218</cdr:x>
      <cdr:y>0.93704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788E8483-2E29-DEAB-DFC7-E4D5A86ACCB8}"/>
            </a:ext>
          </a:extLst>
        </cdr:cNvPr>
        <cdr:cNvSpPr/>
      </cdr:nvSpPr>
      <cdr:spPr>
        <a:xfrm xmlns:a="http://schemas.openxmlformats.org/drawingml/2006/main">
          <a:off x="4498784" y="993170"/>
          <a:ext cx="1518032" cy="336478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0.67458</cdr:x>
      <cdr:y>0.09847</cdr:y>
    </cdr:from>
    <cdr:to>
      <cdr:x>0.96855</cdr:x>
      <cdr:y>0.98682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5837946" y="618494"/>
          <a:ext cx="2544054" cy="557977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0.79357</cdr:x>
      <cdr:y>0.06534</cdr:y>
    </cdr:from>
    <cdr:to>
      <cdr:x>1</cdr:x>
      <cdr:y>1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8344877" y="343877"/>
          <a:ext cx="2170723" cy="491868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0.75697</cdr:x>
      <cdr:y>0.09847</cdr:y>
    </cdr:from>
    <cdr:to>
      <cdr:x>0.99811</cdr:x>
      <cdr:y>0.98682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6550960" y="618494"/>
          <a:ext cx="2086854" cy="557977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0.32532</cdr:x>
      <cdr:y>0.31</cdr:y>
    </cdr:from>
    <cdr:to>
      <cdr:x>0.46968</cdr:x>
      <cdr:y>0.95009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3420935" y="1655781"/>
          <a:ext cx="1518032" cy="341889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0.32483</cdr:x>
      <cdr:y>0.06432</cdr:y>
    </cdr:from>
    <cdr:to>
      <cdr:x>0.46919</cdr:x>
      <cdr:y>0.77306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2811821" y="403837"/>
          <a:ext cx="1249627" cy="445010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0.11812</cdr:x>
      <cdr:y>0.01742</cdr:y>
    </cdr:from>
    <cdr:to>
      <cdr:x>0.12062</cdr:x>
      <cdr:y>0.8541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7C26051-6D51-42F9-E9B1-9373AFA9C0AF}"/>
            </a:ext>
          </a:extLst>
        </cdr:cNvPr>
        <cdr:cNvCxnSpPr/>
      </cdr:nvCxnSpPr>
      <cdr:spPr>
        <a:xfrm xmlns:a="http://schemas.openxmlformats.org/drawingml/2006/main">
          <a:off x="1242099" y="82012"/>
          <a:ext cx="26289" cy="393881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0.3492</cdr:x>
      <cdr:y>0.01742</cdr:y>
    </cdr:from>
    <cdr:to>
      <cdr:x>0.35169</cdr:x>
      <cdr:y>0.85409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588AE7F9-E797-8DC0-70A0-F99F854400BD}"/>
            </a:ext>
          </a:extLst>
        </cdr:cNvPr>
        <cdr:cNvCxnSpPr/>
      </cdr:nvCxnSpPr>
      <cdr:spPr>
        <a:xfrm xmlns:a="http://schemas.openxmlformats.org/drawingml/2006/main">
          <a:off x="3672089" y="82012"/>
          <a:ext cx="26183" cy="393876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0.66808</cdr:x>
      <cdr:y>0.01742</cdr:y>
    </cdr:from>
    <cdr:to>
      <cdr:x>0.67057</cdr:x>
      <cdr:y>0.8541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BC1247B5-198D-F930-E1D5-08073F62AD8E}"/>
            </a:ext>
          </a:extLst>
        </cdr:cNvPr>
        <cdr:cNvCxnSpPr/>
      </cdr:nvCxnSpPr>
      <cdr:spPr>
        <a:xfrm xmlns:a="http://schemas.openxmlformats.org/drawingml/2006/main">
          <a:off x="7025229" y="82012"/>
          <a:ext cx="26183" cy="3938815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0.03988</cdr:x>
      <cdr:y>0.17334</cdr:y>
    </cdr:from>
    <cdr:to>
      <cdr:x>0.10842</cdr:x>
      <cdr:y>0.22054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39935730-EE5C-83AA-E4D5-EEC83787D4F8}"/>
            </a:ext>
          </a:extLst>
        </cdr:cNvPr>
        <cdr:cNvSpPr txBox="1"/>
      </cdr:nvSpPr>
      <cdr:spPr>
        <a:xfrm xmlns:a="http://schemas.openxmlformats.org/drawingml/2006/main">
          <a:off x="345872" y="1091660"/>
          <a:ext cx="594468" cy="29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Overall</a:t>
          </a:r>
        </a:p>
      </cdr:txBody>
    </cdr:sp>
  </cdr:relSizeAnchor>
  <cdr:relSizeAnchor xmlns:cdr="http://schemas.openxmlformats.org/drawingml/2006/chartDrawing">
    <cdr:from>
      <cdr:x>0.16474</cdr:x>
      <cdr:y>0.17283</cdr:y>
    </cdr:from>
    <cdr:to>
      <cdr:x>0.24176</cdr:x>
      <cdr:y>0.22002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066ACD0-2FD2-2A82-247B-3DBB3730A788}"/>
            </a:ext>
          </a:extLst>
        </cdr:cNvPr>
        <cdr:cNvSpPr txBox="1"/>
      </cdr:nvSpPr>
      <cdr:spPr>
        <a:xfrm xmlns:a="http://schemas.openxmlformats.org/drawingml/2006/main">
          <a:off x="1428885" y="1088417"/>
          <a:ext cx="667966" cy="29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Gender</a:t>
          </a:r>
        </a:p>
      </cdr:txBody>
    </cdr:sp>
  </cdr:relSizeAnchor>
  <cdr:relSizeAnchor xmlns:cdr="http://schemas.openxmlformats.org/drawingml/2006/chartDrawing">
    <cdr:from>
      <cdr:x>0.49436</cdr:x>
      <cdr:y>0.1754</cdr:y>
    </cdr:from>
    <cdr:to>
      <cdr:x>0.62635</cdr:x>
      <cdr:y>0.23408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DE91AF5-9E8B-6831-9128-BBA062EC8908}"/>
            </a:ext>
          </a:extLst>
        </cdr:cNvPr>
        <cdr:cNvSpPr txBox="1"/>
      </cdr:nvSpPr>
      <cdr:spPr>
        <a:xfrm xmlns:a="http://schemas.openxmlformats.org/drawingml/2006/main">
          <a:off x="5198492" y="825725"/>
          <a:ext cx="1387923" cy="276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Race/Ethnicity</a:t>
          </a:r>
        </a:p>
      </cdr:txBody>
    </cdr:sp>
  </cdr:relSizeAnchor>
  <cdr:relSizeAnchor xmlns:cdr="http://schemas.openxmlformats.org/drawingml/2006/chartDrawing">
    <cdr:from>
      <cdr:x>0.79095</cdr:x>
      <cdr:y>0.17712</cdr:y>
    </cdr:from>
    <cdr:to>
      <cdr:x>0.86796</cdr:x>
      <cdr:y>0.22432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9DE91AF5-9E8B-6831-9128-BBA062EC8908}"/>
            </a:ext>
          </a:extLst>
        </cdr:cNvPr>
        <cdr:cNvSpPr txBox="1"/>
      </cdr:nvSpPr>
      <cdr:spPr>
        <a:xfrm xmlns:a="http://schemas.openxmlformats.org/drawingml/2006/main">
          <a:off x="6860162" y="1115439"/>
          <a:ext cx="667966" cy="297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Income</a:t>
          </a:r>
        </a:p>
      </cdr:txBody>
    </cdr:sp>
  </cdr:relSizeAnchor>
  <cdr:relSizeAnchor xmlns:cdr="http://schemas.openxmlformats.org/drawingml/2006/chartDrawing">
    <cdr:from>
      <cdr:x>0.02552</cdr:x>
      <cdr:y>0.36279</cdr:y>
    </cdr:from>
    <cdr:to>
      <cdr:x>0.97448</cdr:x>
      <cdr:y>0.36365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1689A273-3C12-FD96-24A4-9880664640BD}"/>
            </a:ext>
          </a:extLst>
        </cdr:cNvPr>
        <cdr:cNvCxnSpPr/>
      </cdr:nvCxnSpPr>
      <cdr:spPr>
        <a:xfrm xmlns:a="http://schemas.openxmlformats.org/drawingml/2006/main" flipH="1" flipV="1">
          <a:off x="268358" y="1707879"/>
          <a:ext cx="9978884" cy="404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0.35361</cdr:x>
      <cdr:y>0.41628</cdr:y>
    </cdr:from>
    <cdr:to>
      <cdr:x>0.41174</cdr:x>
      <cdr:y>0.53577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3129444F-8648-864B-E7B4-74B9B810713E}"/>
            </a:ext>
          </a:extLst>
        </cdr:cNvPr>
        <cdr:cNvSpPr/>
      </cdr:nvSpPr>
      <cdr:spPr>
        <a:xfrm xmlns:a="http://schemas.openxmlformats.org/drawingml/2006/main">
          <a:off x="3718389" y="1959708"/>
          <a:ext cx="611312" cy="56251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58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0.66034</cdr:x>
      <cdr:y>0.17173</cdr:y>
    </cdr:from>
    <cdr:to>
      <cdr:x>0.71848</cdr:x>
      <cdr:y>0.29121</cdr:y>
    </cdr:to>
    <cdr:sp macro="" textlink="">
      <cdr:nvSpPr>
        <cdr:cNvPr id="4" name="Rectangle: Rounded Corners 3">
          <a:extLst xmlns:a="http://schemas.openxmlformats.org/drawingml/2006/main">
            <a:ext uri="{FF2B5EF4-FFF2-40B4-BE49-F238E27FC236}">
              <a16:creationId xmlns:a16="http://schemas.microsoft.com/office/drawing/2014/main" id="{4A10DCA4-DDCB-A2C6-6150-083FE7BB6FF5}"/>
            </a:ext>
          </a:extLst>
        </cdr:cNvPr>
        <cdr:cNvSpPr/>
      </cdr:nvSpPr>
      <cdr:spPr>
        <a:xfrm xmlns:a="http://schemas.openxmlformats.org/drawingml/2006/main">
          <a:off x="6943904" y="808432"/>
          <a:ext cx="611312" cy="56251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58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0.41853</cdr:x>
      <cdr:y>0.09971</cdr:y>
    </cdr:from>
    <cdr:to>
      <cdr:x>0.47666</cdr:x>
      <cdr:y>0.21919</cdr:y>
    </cdr:to>
    <cdr:sp macro="" textlink="">
      <cdr:nvSpPr>
        <cdr:cNvPr id="11" name="Rectangle: Rounded Corners 10">
          <a:extLst xmlns:a="http://schemas.openxmlformats.org/drawingml/2006/main">
            <a:ext uri="{FF2B5EF4-FFF2-40B4-BE49-F238E27FC236}">
              <a16:creationId xmlns:a16="http://schemas.microsoft.com/office/drawing/2014/main" id="{4A10DCA4-DDCB-A2C6-6150-083FE7BB6FF5}"/>
            </a:ext>
          </a:extLst>
        </cdr:cNvPr>
        <cdr:cNvSpPr/>
      </cdr:nvSpPr>
      <cdr:spPr>
        <a:xfrm xmlns:a="http://schemas.openxmlformats.org/drawingml/2006/main">
          <a:off x="4401050" y="469384"/>
          <a:ext cx="611312" cy="56251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58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0.74193</cdr:x>
      <cdr:y>0.41628</cdr:y>
    </cdr:from>
    <cdr:to>
      <cdr:x>0.80006</cdr:x>
      <cdr:y>0.53577</cdr:y>
    </cdr:to>
    <cdr:sp macro="" textlink="">
      <cdr:nvSpPr>
        <cdr:cNvPr id="13" name="Rectangle: Rounded Corners 12">
          <a:extLst xmlns:a="http://schemas.openxmlformats.org/drawingml/2006/main">
            <a:ext uri="{FF2B5EF4-FFF2-40B4-BE49-F238E27FC236}">
              <a16:creationId xmlns:a16="http://schemas.microsoft.com/office/drawing/2014/main" id="{4A10DCA4-DDCB-A2C6-6150-083FE7BB6FF5}"/>
            </a:ext>
          </a:extLst>
        </cdr:cNvPr>
        <cdr:cNvSpPr/>
      </cdr:nvSpPr>
      <cdr:spPr>
        <a:xfrm xmlns:a="http://schemas.openxmlformats.org/drawingml/2006/main">
          <a:off x="7801795" y="1959708"/>
          <a:ext cx="611312" cy="56251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5875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0.04754</cdr:x>
      <cdr:y>0.03429</cdr:y>
    </cdr:from>
    <cdr:to>
      <cdr:x>0.17782</cdr:x>
      <cdr:y>0.85316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499912" y="167541"/>
          <a:ext cx="1369972" cy="400063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0.04754</cdr:x>
      <cdr:y>0.0147</cdr:y>
    </cdr:from>
    <cdr:to>
      <cdr:x>0.16555</cdr:x>
      <cdr:y>0.98422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499912" y="70339"/>
          <a:ext cx="1240965" cy="463996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0.58388</cdr:x>
      <cdr:y>0.57436</cdr:y>
    </cdr:from>
    <cdr:to>
      <cdr:x>0.70189</cdr:x>
      <cdr:y>0.98241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92234587-D063-CFAB-D53E-CB708464672B}"/>
            </a:ext>
          </a:extLst>
        </cdr:cNvPr>
        <cdr:cNvSpPr/>
      </cdr:nvSpPr>
      <cdr:spPr>
        <a:xfrm xmlns:a="http://schemas.openxmlformats.org/drawingml/2006/main">
          <a:off x="6139854" y="2852044"/>
          <a:ext cx="1240946" cy="202620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0.31709</cdr:x>
      <cdr:y>0.59195</cdr:y>
    </cdr:from>
    <cdr:to>
      <cdr:x>0.4351</cdr:x>
      <cdr:y>1</cdr:y>
    </cdr:to>
    <cdr:sp macro="" textlink="">
      <cdr:nvSpPr>
        <cdr:cNvPr id="4" name="Rectangle: Rounded Corners 3">
          <a:extLst xmlns:a="http://schemas.openxmlformats.org/drawingml/2006/main">
            <a:ext uri="{FF2B5EF4-FFF2-40B4-BE49-F238E27FC236}">
              <a16:creationId xmlns:a16="http://schemas.microsoft.com/office/drawing/2014/main" id="{02AD5C89-B0C1-D675-599D-00A291A751FC}"/>
            </a:ext>
          </a:extLst>
        </cdr:cNvPr>
        <cdr:cNvSpPr/>
      </cdr:nvSpPr>
      <cdr:spPr>
        <a:xfrm xmlns:a="http://schemas.openxmlformats.org/drawingml/2006/main">
          <a:off x="3334438" y="2990174"/>
          <a:ext cx="1240946" cy="202620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0.84567</cdr:x>
      <cdr:y>0.57632</cdr:y>
    </cdr:from>
    <cdr:to>
      <cdr:x>0.96368</cdr:x>
      <cdr:y>0.98437</cdr:y>
    </cdr:to>
    <cdr:sp macro="" textlink="">
      <cdr:nvSpPr>
        <cdr:cNvPr id="5" name="Rectangle: Rounded Corners 4">
          <a:extLst xmlns:a="http://schemas.openxmlformats.org/drawingml/2006/main">
            <a:ext uri="{FF2B5EF4-FFF2-40B4-BE49-F238E27FC236}">
              <a16:creationId xmlns:a16="http://schemas.microsoft.com/office/drawing/2014/main" id="{837BEA69-7444-41F1-A4B7-A65AFE53224F}"/>
            </a:ext>
          </a:extLst>
        </cdr:cNvPr>
        <cdr:cNvSpPr/>
      </cdr:nvSpPr>
      <cdr:spPr>
        <a:xfrm xmlns:a="http://schemas.openxmlformats.org/drawingml/2006/main">
          <a:off x="8892757" y="2861747"/>
          <a:ext cx="1240946" cy="202620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0.04754</cdr:x>
      <cdr:y>0.09587</cdr:y>
    </cdr:from>
    <cdr:to>
      <cdr:x>0.16901</cdr:x>
      <cdr:y>0.98422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411521" y="601956"/>
          <a:ext cx="1051519" cy="557784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0.84596</cdr:x>
      <cdr:y>0</cdr:y>
    </cdr:from>
    <cdr:to>
      <cdr:x>0.99032</cdr:x>
      <cdr:y>0.95388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8895777" y="0"/>
          <a:ext cx="1518032" cy="475893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0.57893</cdr:x>
      <cdr:y>0.04917</cdr:y>
    </cdr:from>
    <cdr:to>
      <cdr:x>0.72329</cdr:x>
      <cdr:y>0.97775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E44FE00C-864C-B7DD-4A29-0057F78EF431}"/>
            </a:ext>
          </a:extLst>
        </cdr:cNvPr>
        <cdr:cNvSpPr/>
      </cdr:nvSpPr>
      <cdr:spPr>
        <a:xfrm xmlns:a="http://schemas.openxmlformats.org/drawingml/2006/main">
          <a:off x="6087796" y="245307"/>
          <a:ext cx="1518032" cy="463271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0.08519</cdr:x>
      <cdr:y>0.2133</cdr:y>
    </cdr:from>
    <cdr:to>
      <cdr:x>0.22955</cdr:x>
      <cdr:y>0.93539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895865" y="925195"/>
          <a:ext cx="1518032" cy="313209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0.6761</cdr:x>
      <cdr:y>0.10194</cdr:y>
    </cdr:from>
    <cdr:to>
      <cdr:x>0.98616</cdr:x>
      <cdr:y>0.93922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7109597" y="501306"/>
          <a:ext cx="3260467" cy="411745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0.04754</cdr:x>
      <cdr:y>0.01793</cdr:y>
    </cdr:from>
    <cdr:to>
      <cdr:x>0.3673</cdr:x>
      <cdr:y>0.98422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EF9DB53F-B2E5-0CCA-6DBA-5999B0A4A76E}"/>
            </a:ext>
          </a:extLst>
        </cdr:cNvPr>
        <cdr:cNvSpPr/>
      </cdr:nvSpPr>
      <cdr:spPr>
        <a:xfrm xmlns:a="http://schemas.openxmlformats.org/drawingml/2006/main">
          <a:off x="499912" y="78039"/>
          <a:ext cx="3362468" cy="420463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0.71035</cdr:x>
      <cdr:y>0.46698</cdr:y>
    </cdr:from>
    <cdr:to>
      <cdr:x>0.95795</cdr:x>
      <cdr:y>0.93263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837BEA69-7444-41F1-A4B7-A65AFE53224F}"/>
            </a:ext>
          </a:extLst>
        </cdr:cNvPr>
        <cdr:cNvSpPr/>
      </cdr:nvSpPr>
      <cdr:spPr>
        <a:xfrm xmlns:a="http://schemas.openxmlformats.org/drawingml/2006/main">
          <a:off x="7469786" y="2031993"/>
          <a:ext cx="2603619" cy="202620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275E-A1DE-31DF-52BE-5F5AABF4C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59372-CD52-B6BF-CF08-9079726FD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89D8E-3CF8-CB43-5649-591280F8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8228-283B-41D2-890D-55D65F90925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2C62E-2787-7CB5-EA72-9275D4A9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404EC-55A3-BF92-5416-336560B6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5F0-BA90-4ACD-B957-83260983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5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F117-4082-071C-055B-AB866588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60647-0F2D-B05B-762C-09353A75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8FBD1-41A0-5358-A0D7-53A4D579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8228-283B-41D2-890D-55D65F90925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F1798-9DF2-8230-F8C2-9B58FB06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E4114-8746-90E3-8016-AA5A4743F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5F0-BA90-4ACD-B957-83260983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2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8B4FDB-4006-E69D-C6EC-27D1E7FDB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DB85C-A92E-C873-5297-7E1B2202D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3B852-EEEC-8C3D-EA87-7DF1F605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8228-283B-41D2-890D-55D65F90925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43360-29BB-F8A1-5D16-3E648473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8C662-22D8-C583-B0BD-6240134F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5F0-BA90-4ACD-B957-83260983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6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8329-D49E-6312-DEF5-39BAFD70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CCB66-5E0E-1B77-F261-782E3C970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5015D-1E5F-8A34-7CB5-C975F2C1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8228-283B-41D2-890D-55D65F90925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4B3FA-6EBC-8B28-9F2A-A71B3DDC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6C5F8-F690-E96A-919E-54433ABF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5F0-BA90-4ACD-B957-83260983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9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8CAD-031B-41CE-A240-7640E99C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7C92E-0333-7113-0970-071F32B31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7D9C9-8B79-1F91-A004-7069A313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8228-283B-41D2-890D-55D65F90925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B23A0-391B-4694-7F24-6B9DF800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BD46F-B1F2-5D71-BD14-37F4003E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5F0-BA90-4ACD-B957-83260983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2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34871-75A3-E04B-4FF7-270B7F60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D593-9CD1-2C64-AA14-5C5422011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6C385-3762-9C4B-BED1-25DECA5F2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6AEB5-614D-2D51-21E4-A5534E40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8228-283B-41D2-890D-55D65F90925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82CCF-03B8-BA4C-C1A9-5842C1A3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5551F-E5F9-4194-3771-85BED894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5F0-BA90-4ACD-B957-83260983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B484-971A-85FD-0CED-29F738A5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11ED3-B37A-C5EE-B8FF-BA4EF683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E2CED-10D8-0C82-AF90-1A6630494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4DC13-BAC7-6A09-F30F-0795E8291F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5CD50-4291-5462-1E22-B7548388B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F18BE-0481-5494-AD65-58D9C096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8228-283B-41D2-890D-55D65F90925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F32D4-8C32-D694-587E-ECD161AB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F89C6-2D18-A5D3-4407-AA420F40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5F0-BA90-4ACD-B957-83260983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7984-FB61-44FC-D25C-14BFEF37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820D0-1B71-B9A2-8188-764276427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8228-283B-41D2-890D-55D65F90925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DC510-9081-B5BE-9FE9-E4C3AA3B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59719-D74B-5009-DEF9-5D2CC41D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5F0-BA90-4ACD-B957-83260983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13C053-1A04-218C-4AE0-99BD2A8E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8228-283B-41D2-890D-55D65F90925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BAAD1-5A5C-CDE8-ED26-4C11A410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B704F-5909-FB1D-BE6C-6A390F74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5F0-BA90-4ACD-B957-83260983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20AD-684F-6DBE-87B6-2467004E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6F3A-34A5-4F0F-EC39-50D02528E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F6F1A9-64E3-D66D-7A21-1118D7F44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3EF44-1720-2B6C-3549-B7375792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8228-283B-41D2-890D-55D65F90925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853E0-9614-192A-A753-40D89972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F263A-DC9A-3289-8FF8-43445C940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5F0-BA90-4ACD-B957-83260983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5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3C96-0059-F364-3410-692914DC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658CB-74D5-5C2A-9115-AE330922D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04353-22A2-9DFA-8572-F2FA32776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1D47A-DFAA-F424-7D50-0E0869B3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8228-283B-41D2-890D-55D65F90925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7A2D7-16E0-9ECE-04DE-E05236B0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A47C8-2D07-A492-2F26-14ADBE05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5F0-BA90-4ACD-B957-83260983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2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A55B01-CE13-1154-5F96-8C3068A6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DB6B8-05BD-16A5-9FAF-0DE522A1C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D58E5-9663-0779-6A47-39E7D8E07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48228-283B-41D2-890D-55D65F90925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4A986-940C-75CB-35B1-F4AF025D8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BB967-6C1E-4269-37E5-2F613ED4E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35F0-BA90-4ACD-B957-83260983D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1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0C8B3-C0CE-BE58-2DB7-B55CF199A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AACC/CSLI Fall 2022 Survey</a:t>
            </a:r>
            <a:b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Students’ Responses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938D70FD-6B66-D3E8-4D9D-A5DD514A1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Dan Nataf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Director, Center for the Study of Local Issues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Professor, Political Science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Anne Arundel Community College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10/27/22</a:t>
            </a:r>
          </a:p>
        </p:txBody>
      </p:sp>
    </p:spTree>
    <p:extLst>
      <p:ext uri="{BB962C8B-B14F-4D97-AF65-F5344CB8AC3E}">
        <p14:creationId xmlns:p14="http://schemas.microsoft.com/office/powerpoint/2010/main" val="285645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23" y="425938"/>
            <a:ext cx="10515600" cy="594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Background characteristics: Gender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482EB2D-5708-A4A0-EB24-C334E22D7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950242"/>
              </p:ext>
            </p:extLst>
          </p:nvPr>
        </p:nvGraphicFramePr>
        <p:xfrm>
          <a:off x="900723" y="1484924"/>
          <a:ext cx="10515600" cy="4337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4056184" y="5947508"/>
            <a:ext cx="523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Students much </a:t>
            </a:r>
            <a:r>
              <a:rPr lang="en-US" b="1" u="sng" dirty="0"/>
              <a:t>more female </a:t>
            </a:r>
            <a:r>
              <a:rPr lang="en-US" b="1" dirty="0"/>
              <a:t>than overall sample.</a:t>
            </a:r>
          </a:p>
        </p:txBody>
      </p:sp>
    </p:spTree>
    <p:extLst>
      <p:ext uri="{BB962C8B-B14F-4D97-AF65-F5344CB8AC3E}">
        <p14:creationId xmlns:p14="http://schemas.microsoft.com/office/powerpoint/2010/main" val="112116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23" y="425938"/>
            <a:ext cx="10515600" cy="594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COVID Perceptions/Experiences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3477846" y="6247396"/>
            <a:ext cx="678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</a:t>
            </a:r>
            <a:r>
              <a:rPr lang="en-US" b="1" u="sng" dirty="0"/>
              <a:t>less likely </a:t>
            </a:r>
            <a:r>
              <a:rPr lang="en-US" b="1" dirty="0"/>
              <a:t>to be vaccinated (shows % saying “applies”).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A664AB72-BE9B-8360-ECA1-1A9C3A8D49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647437"/>
              </p:ext>
            </p:extLst>
          </p:nvPr>
        </p:nvGraphicFramePr>
        <p:xfrm>
          <a:off x="838200" y="1259305"/>
          <a:ext cx="10515600" cy="4917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777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23" y="425938"/>
            <a:ext cx="10515600" cy="594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COVID - Still a Problem?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3415321" y="5999151"/>
            <a:ext cx="7197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</a:t>
            </a:r>
            <a:r>
              <a:rPr lang="en-US" b="1" u="sng" dirty="0"/>
              <a:t>more likely to see it as a problem</a:t>
            </a:r>
            <a:r>
              <a:rPr lang="en-US" b="1" dirty="0"/>
              <a:t>, but also less certain. </a:t>
            </a:r>
            <a:r>
              <a:rPr lang="en-US" sz="1400" b="1" dirty="0"/>
              <a:t>(Intermediate options not shown)</a:t>
            </a:r>
            <a:endParaRPr lang="en-US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C0367F-65D6-4BD2-EB22-D6B83717B2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862977"/>
              </p:ext>
            </p:extLst>
          </p:nvPr>
        </p:nvGraphicFramePr>
        <p:xfrm>
          <a:off x="1022684" y="134436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799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23" y="425939"/>
            <a:ext cx="10515600" cy="336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COVID - Still a Problem Compared to Other Issues?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838200" y="5937127"/>
            <a:ext cx="11299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</a:t>
            </a:r>
            <a:r>
              <a:rPr lang="en-US" b="1" u="sng" dirty="0"/>
              <a:t>less concerned with excess growth or crime or high taxes, </a:t>
            </a:r>
            <a:br>
              <a:rPr lang="en-US" b="1" u="sng" dirty="0"/>
            </a:br>
            <a:r>
              <a:rPr lang="en-US" b="1" u="sng" dirty="0"/>
              <a:t>more worried about housing cost, COVID spread, access to health care.</a:t>
            </a:r>
            <a:endParaRPr lang="en-US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6005B82-DF40-29CA-E83A-51902666B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020711"/>
              </p:ext>
            </p:extLst>
          </p:nvPr>
        </p:nvGraphicFramePr>
        <p:xfrm>
          <a:off x="838200" y="686710"/>
          <a:ext cx="10515600" cy="5152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F5C395C7-A5F7-AF65-2AB6-BAE24E426CA6}"/>
              </a:ext>
            </a:extLst>
          </p:cNvPr>
          <p:cNvSpPr/>
          <p:nvPr/>
        </p:nvSpPr>
        <p:spPr>
          <a:xfrm>
            <a:off x="2157047" y="1854118"/>
            <a:ext cx="656492" cy="23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2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23" y="425938"/>
            <a:ext cx="10515600" cy="594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Economy -  Rating Conditions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3477846" y="5735666"/>
            <a:ext cx="523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</a:t>
            </a:r>
            <a:r>
              <a:rPr lang="en-US" b="1" u="sng" dirty="0"/>
              <a:t>more pessimistic at every level, </a:t>
            </a:r>
            <a:r>
              <a:rPr lang="en-US" b="1" dirty="0"/>
              <a:t>especially for Maryland.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977FDB0-C1CF-26D5-BE6F-54E1CB2FB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223540"/>
              </p:ext>
            </p:extLst>
          </p:nvPr>
        </p:nvGraphicFramePr>
        <p:xfrm>
          <a:off x="972913" y="115341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07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23" y="410946"/>
            <a:ext cx="10515600" cy="594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Economy -  Macroeconomic Conditions </a:t>
            </a:r>
            <a:r>
              <a:rPr lang="en-US" sz="2700" b="1" dirty="0"/>
              <a:t>(% very concerned)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2484264" y="5787996"/>
            <a:ext cx="762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parallel sample with focus on inflation, but less concerned with all other items other than unemployment.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004658F-0F60-6128-7F38-59FDBF171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645463"/>
              </p:ext>
            </p:extLst>
          </p:nvPr>
        </p:nvGraphicFramePr>
        <p:xfrm>
          <a:off x="900723" y="115350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2827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23" y="410946"/>
            <a:ext cx="10515600" cy="594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Economy – Living Wage, Affordable Housing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2304510" y="4577807"/>
            <a:ext cx="762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offer </a:t>
            </a:r>
            <a:r>
              <a:rPr lang="en-US" b="1" u="sng" dirty="0"/>
              <a:t>lower dollar amounts </a:t>
            </a:r>
            <a:r>
              <a:rPr lang="en-US" b="1" dirty="0"/>
              <a:t>for most measures – monthly amount exceeds full-time hourly calculation (e.g., 160 </a:t>
            </a:r>
            <a:r>
              <a:rPr lang="en-US" b="1" dirty="0" err="1"/>
              <a:t>hrs</a:t>
            </a:r>
            <a:r>
              <a:rPr lang="en-US" b="1" dirty="0"/>
              <a:t> x $23=$3680, 160 </a:t>
            </a:r>
            <a:r>
              <a:rPr lang="en-US" b="1" dirty="0" err="1"/>
              <a:t>hrs</a:t>
            </a:r>
            <a:r>
              <a:rPr lang="en-US" b="1" dirty="0"/>
              <a:t> x $20=3200).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53B05D6-051F-C179-AEBA-83E6523609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931315"/>
              </p:ext>
            </p:extLst>
          </p:nvPr>
        </p:nvGraphicFramePr>
        <p:xfrm>
          <a:off x="2484264" y="1456568"/>
          <a:ext cx="7449090" cy="25537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4395">
                  <a:extLst>
                    <a:ext uri="{9D8B030D-6E8A-4147-A177-3AD203B41FA5}">
                      <a16:colId xmlns:a16="http://schemas.microsoft.com/office/drawing/2014/main" val="1797813556"/>
                    </a:ext>
                  </a:extLst>
                </a:gridCol>
                <a:gridCol w="1135302">
                  <a:extLst>
                    <a:ext uri="{9D8B030D-6E8A-4147-A177-3AD203B41FA5}">
                      <a16:colId xmlns:a16="http://schemas.microsoft.com/office/drawing/2014/main" val="2951723095"/>
                    </a:ext>
                  </a:extLst>
                </a:gridCol>
                <a:gridCol w="1008839">
                  <a:extLst>
                    <a:ext uri="{9D8B030D-6E8A-4147-A177-3AD203B41FA5}">
                      <a16:colId xmlns:a16="http://schemas.microsoft.com/office/drawing/2014/main" val="2680561215"/>
                    </a:ext>
                  </a:extLst>
                </a:gridCol>
                <a:gridCol w="860554">
                  <a:extLst>
                    <a:ext uri="{9D8B030D-6E8A-4147-A177-3AD203B41FA5}">
                      <a16:colId xmlns:a16="http://schemas.microsoft.com/office/drawing/2014/main" val="1086780397"/>
                    </a:ext>
                  </a:extLst>
                </a:gridCol>
              </a:tblGrid>
              <a:tr h="49936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Sample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Students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Students-Sample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69753883"/>
                  </a:ext>
                </a:extLst>
              </a:tr>
              <a:tr h="499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Living Wage Hourly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11236228"/>
                  </a:ext>
                </a:extLst>
              </a:tr>
              <a:tr h="499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Living Wage Monthly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82074487"/>
                  </a:ext>
                </a:extLst>
              </a:tr>
              <a:tr h="499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Affordable Housing - Monthly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-300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85225590"/>
                  </a:ext>
                </a:extLst>
              </a:tr>
              <a:tr h="499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Affordable Housing - Selling price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350000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300000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-50000</a:t>
                      </a:r>
                    </a:p>
                  </a:txBody>
                  <a:tcPr marL="7620" marR="7620" marT="7620" marB="0" anchor="b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87174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525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23" y="410946"/>
            <a:ext cx="10515600" cy="594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Economy -  Do These Apply to You? </a:t>
            </a:r>
            <a:r>
              <a:rPr lang="en-US" sz="2700" b="1" dirty="0"/>
              <a:t>(% very concerned)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2484264" y="5787996"/>
            <a:ext cx="762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 concerned with costs – inflation, taxes, costs of basics. Students less concerned with taxes, more with cost of post HS education.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6D298B0-DB4E-4183-459D-E4002B23E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456021"/>
              </p:ext>
            </p:extLst>
          </p:nvPr>
        </p:nvGraphicFramePr>
        <p:xfrm>
          <a:off x="966537" y="108558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922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23" y="410946"/>
            <a:ext cx="10515600" cy="59443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Economy – Attitudes About Social Mobility and Income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2281578" y="4474981"/>
            <a:ext cx="762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No big differences – few are “very satisfied” with opportunity to get ahead and even less with way income and wealth are distributed. Students somewhat more pessimistic generally.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AD232AE-7D44-2BEE-7012-79C1EABDC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653614"/>
              </p:ext>
            </p:extLst>
          </p:nvPr>
        </p:nvGraphicFramePr>
        <p:xfrm>
          <a:off x="664308" y="1097779"/>
          <a:ext cx="9479683" cy="2694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009">
                  <a:extLst>
                    <a:ext uri="{9D8B030D-6E8A-4147-A177-3AD203B41FA5}">
                      <a16:colId xmlns:a16="http://schemas.microsoft.com/office/drawing/2014/main" val="2070411023"/>
                    </a:ext>
                  </a:extLst>
                </a:gridCol>
                <a:gridCol w="982845">
                  <a:extLst>
                    <a:ext uri="{9D8B030D-6E8A-4147-A177-3AD203B41FA5}">
                      <a16:colId xmlns:a16="http://schemas.microsoft.com/office/drawing/2014/main" val="679225796"/>
                    </a:ext>
                  </a:extLst>
                </a:gridCol>
                <a:gridCol w="1303512">
                  <a:extLst>
                    <a:ext uri="{9D8B030D-6E8A-4147-A177-3AD203B41FA5}">
                      <a16:colId xmlns:a16="http://schemas.microsoft.com/office/drawing/2014/main" val="3849991265"/>
                    </a:ext>
                  </a:extLst>
                </a:gridCol>
                <a:gridCol w="1444268">
                  <a:extLst>
                    <a:ext uri="{9D8B030D-6E8A-4147-A177-3AD203B41FA5}">
                      <a16:colId xmlns:a16="http://schemas.microsoft.com/office/drawing/2014/main" val="815827202"/>
                    </a:ext>
                  </a:extLst>
                </a:gridCol>
                <a:gridCol w="1139340">
                  <a:extLst>
                    <a:ext uri="{9D8B030D-6E8A-4147-A177-3AD203B41FA5}">
                      <a16:colId xmlns:a16="http://schemas.microsoft.com/office/drawing/2014/main" val="1191898359"/>
                    </a:ext>
                  </a:extLst>
                </a:gridCol>
                <a:gridCol w="1752709">
                  <a:extLst>
                    <a:ext uri="{9D8B030D-6E8A-4147-A177-3AD203B41FA5}">
                      <a16:colId xmlns:a16="http://schemas.microsoft.com/office/drawing/2014/main" val="2575523886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Very satisfied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Somewhat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Satisfied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Not very satisfied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Unsure, no answer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extLst>
                  <a:ext uri="{0D108BD9-81ED-4DB2-BD59-A6C34878D82A}">
                    <a16:rowId xmlns:a16="http://schemas.microsoft.com/office/drawing/2014/main" val="2917343754"/>
                  </a:ext>
                </a:extLst>
              </a:tr>
              <a:tr h="186690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opportunity for a person in this nation to get ahead by working hard</a:t>
                      </a:r>
                      <a:br>
                        <a:rPr lang="en-US" sz="1600" dirty="0">
                          <a:effectLst/>
                        </a:rPr>
                      </a:b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310" marR="36830" marT="6350" marB="0"/>
                </a:tc>
                <a:extLst>
                  <a:ext uri="{0D108BD9-81ED-4DB2-BD59-A6C34878D82A}">
                    <a16:rowId xmlns:a16="http://schemas.microsoft.com/office/drawing/2014/main" val="42591671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Students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310" marR="36830" marT="6350" marB="0"/>
                </a:tc>
                <a:extLst>
                  <a:ext uri="{0D108BD9-81ED-4DB2-BD59-A6C34878D82A}">
                    <a16:rowId xmlns:a16="http://schemas.microsoft.com/office/drawing/2014/main" val="2889406180"/>
                  </a:ext>
                </a:extLst>
              </a:tr>
              <a:tr h="182245">
                <a:tc rowSpan="2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way income and wealth are distributed in the U.S.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Sample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310" marR="36830" marT="6350" marB="0"/>
                </a:tc>
                <a:extLst>
                  <a:ext uri="{0D108BD9-81ED-4DB2-BD59-A6C34878D82A}">
                    <a16:rowId xmlns:a16="http://schemas.microsoft.com/office/drawing/2014/main" val="3489650435"/>
                  </a:ext>
                </a:extLst>
              </a:tr>
              <a:tr h="182245">
                <a:tc vMerge="1"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7310" marR="36830" marT="63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7310" marR="36830" marT="6350" marB="0"/>
                </a:tc>
                <a:extLst>
                  <a:ext uri="{0D108BD9-81ED-4DB2-BD59-A6C34878D82A}">
                    <a16:rowId xmlns:a16="http://schemas.microsoft.com/office/drawing/2014/main" val="531407210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A3CF21-92E4-BE66-4B4C-C83F8E57E82E}"/>
              </a:ext>
            </a:extLst>
          </p:cNvPr>
          <p:cNvSpPr/>
          <p:nvPr/>
        </p:nvSpPr>
        <p:spPr>
          <a:xfrm>
            <a:off x="4796025" y="1632929"/>
            <a:ext cx="737267" cy="930517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3909C0-BFED-6559-1C54-F48BAA924550}"/>
              </a:ext>
            </a:extLst>
          </p:cNvPr>
          <p:cNvSpPr/>
          <p:nvPr/>
        </p:nvSpPr>
        <p:spPr>
          <a:xfrm>
            <a:off x="7433718" y="2633865"/>
            <a:ext cx="737267" cy="930517"/>
          </a:xfrm>
          <a:prstGeom prst="round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4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0985-38CA-4658-378B-848F44C3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4" y="365125"/>
            <a:ext cx="3231223" cy="277363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County Issues - Gotten</a:t>
            </a:r>
            <a:r>
              <a:rPr lang="en-US" sz="3200" b="1" baseline="0" dirty="0"/>
              <a:t> Better, Worse or Stayed the Same…</a:t>
            </a:r>
            <a:endParaRPr lang="en-US" sz="32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1659CE-FC5D-9BA6-F3B8-DF9100536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689179"/>
              </p:ext>
            </p:extLst>
          </p:nvPr>
        </p:nvGraphicFramePr>
        <p:xfrm>
          <a:off x="3593385" y="0"/>
          <a:ext cx="8216758" cy="6460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4668">
                  <a:extLst>
                    <a:ext uri="{9D8B030D-6E8A-4147-A177-3AD203B41FA5}">
                      <a16:colId xmlns:a16="http://schemas.microsoft.com/office/drawing/2014/main" val="3325051979"/>
                    </a:ext>
                  </a:extLst>
                </a:gridCol>
                <a:gridCol w="864030">
                  <a:extLst>
                    <a:ext uri="{9D8B030D-6E8A-4147-A177-3AD203B41FA5}">
                      <a16:colId xmlns:a16="http://schemas.microsoft.com/office/drawing/2014/main" val="1958578220"/>
                    </a:ext>
                  </a:extLst>
                </a:gridCol>
                <a:gridCol w="864030">
                  <a:extLst>
                    <a:ext uri="{9D8B030D-6E8A-4147-A177-3AD203B41FA5}">
                      <a16:colId xmlns:a16="http://schemas.microsoft.com/office/drawing/2014/main" val="3204271773"/>
                    </a:ext>
                  </a:extLst>
                </a:gridCol>
                <a:gridCol w="864030">
                  <a:extLst>
                    <a:ext uri="{9D8B030D-6E8A-4147-A177-3AD203B41FA5}">
                      <a16:colId xmlns:a16="http://schemas.microsoft.com/office/drawing/2014/main" val="229497790"/>
                    </a:ext>
                  </a:extLst>
                </a:gridCol>
              </a:tblGrid>
              <a:tr h="50366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dirty="0"/>
                        <a:t>“gotten better” plus “stayed same” =&gt;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Sample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Students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Sample-Students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1394207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Teaching about diversity in a fair and balanced way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48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60</a:t>
                      </a:r>
                      <a:endParaRPr lang="en-US" sz="1600" b="1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-12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98981204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Controlling crime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62033862"/>
                  </a:ext>
                </a:extLst>
              </a:tr>
              <a:tr h="503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Making sure that parents have enough say in the education of their children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64328581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Improving the academic performance of our children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-2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10255158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Reducing traffic congestion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24728381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Managing growth and development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32284285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Reducing the opioid epidemic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02436081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Handling COVID well by balancing restrictions while securing public health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5179263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Improving the overall quality of life in AA County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75827916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Improving the efficiency of local govt.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50668958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Effectively dealing with climate change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838749306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Ensuring police respect for all citizens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64735115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Making life more affordable in the county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33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72465397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Keeping taxes low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27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46372739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Reducing poverty and homelessness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41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28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67812050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Improving the environment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66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51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51475479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Improving the local economy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51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35497762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County outreach to public on key issues like budget and land use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56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412454702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Making sure that government services are adequately funded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59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35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24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6049071"/>
                  </a:ext>
                </a:extLst>
              </a:tr>
              <a:tr h="27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Managing the county budget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54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C00000"/>
                          </a:solidFill>
                          <a:effectLst/>
                        </a:rPr>
                        <a:t>29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53005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967928-EA26-4E5A-F130-07AFE6D45832}"/>
              </a:ext>
            </a:extLst>
          </p:cNvPr>
          <p:cNvSpPr txBox="1"/>
          <p:nvPr/>
        </p:nvSpPr>
        <p:spPr>
          <a:xfrm>
            <a:off x="232025" y="2957263"/>
            <a:ext cx="31635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=&gt; % is combination of “gotten better” and “stayed same.”</a:t>
            </a:r>
          </a:p>
          <a:p>
            <a:endParaRPr lang="en-US" b="1" dirty="0"/>
          </a:p>
          <a:p>
            <a:r>
              <a:rPr lang="en-US" b="1" dirty="0"/>
              <a:t>Students often parallel sample but diverge on:</a:t>
            </a:r>
          </a:p>
          <a:p>
            <a:r>
              <a:rPr lang="en-US" b="1" dirty="0"/>
              <a:t>*teaching diversity</a:t>
            </a:r>
          </a:p>
          <a:p>
            <a:r>
              <a:rPr lang="en-US" b="1" dirty="0"/>
              <a:t>*affordability</a:t>
            </a:r>
          </a:p>
          <a:p>
            <a:r>
              <a:rPr lang="en-US" b="1" dirty="0"/>
              <a:t>*taxes</a:t>
            </a:r>
            <a:br>
              <a:rPr lang="en-US" b="1" dirty="0"/>
            </a:br>
            <a:r>
              <a:rPr lang="en-US" b="1" dirty="0"/>
              <a:t>*environment</a:t>
            </a:r>
          </a:p>
          <a:p>
            <a:r>
              <a:rPr lang="en-US" b="1" dirty="0"/>
              <a:t>*adequate funding of  </a:t>
            </a:r>
          </a:p>
          <a:p>
            <a:r>
              <a:rPr lang="en-US" b="1" dirty="0"/>
              <a:t>  government services </a:t>
            </a:r>
          </a:p>
          <a:p>
            <a:r>
              <a:rPr lang="en-US" b="1" dirty="0"/>
              <a:t>*others… </a:t>
            </a:r>
          </a:p>
        </p:txBody>
      </p:sp>
    </p:spTree>
    <p:extLst>
      <p:ext uri="{BB962C8B-B14F-4D97-AF65-F5344CB8AC3E}">
        <p14:creationId xmlns:p14="http://schemas.microsoft.com/office/powerpoint/2010/main" val="301811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DCD02-3AD1-E593-A75E-04D2BA78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Overview: Students vs. General 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4597F-9033-91A0-199C-692A8447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2400" dirty="0"/>
              <a:t>Survey in field Sept. 23 to Oct. 1</a:t>
            </a:r>
          </a:p>
          <a:p>
            <a:r>
              <a:rPr lang="en-US" sz="2400" dirty="0"/>
              <a:t>Entirely online using mostly CSLI web panel but also AACC students, Eye on Annapolis</a:t>
            </a:r>
          </a:p>
          <a:p>
            <a:r>
              <a:rPr lang="en-US" sz="2400" dirty="0"/>
              <a:t>Sample size (N) 468 overall, 186 for “students only” analysis</a:t>
            </a:r>
          </a:p>
          <a:p>
            <a:r>
              <a:rPr lang="en-US" sz="2400" dirty="0"/>
              <a:t>Overall sample weighted by age, gender, race, party registration, education and council district</a:t>
            </a:r>
          </a:p>
          <a:p>
            <a:r>
              <a:rPr lang="en-US" sz="2400" dirty="0"/>
              <a:t>“Students only” database presented here NOT weighted</a:t>
            </a:r>
          </a:p>
          <a:p>
            <a:r>
              <a:rPr lang="en-US" sz="2400" dirty="0"/>
              <a:t>Students are included (N=135) in the overall sample where they are weighted like the rest of the respondents</a:t>
            </a:r>
          </a:p>
          <a:p>
            <a:r>
              <a:rPr lang="en-US" sz="2400" dirty="0"/>
              <a:t>Press releases all available at www2.aacc.edu/csli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5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5" y="159260"/>
            <a:ext cx="10515600" cy="59443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Election Issues – Top of Mind Issues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1457055" y="6062730"/>
            <a:ext cx="946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often parallel sample but diverge on immigration, crime and January 6</a:t>
            </a:r>
            <a:r>
              <a:rPr lang="en-US" b="1" baseline="30000" dirty="0"/>
              <a:t>th</a:t>
            </a:r>
            <a:r>
              <a:rPr lang="en-US" b="1" dirty="0"/>
              <a:t> events.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AEF5BB1-09C6-34DA-3C89-BC23BD9C28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4438" y="753691"/>
          <a:ext cx="10515600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544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5" y="159260"/>
            <a:ext cx="10515600" cy="59443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Party Registration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1457055" y="6062730"/>
            <a:ext cx="946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less Republican, more unaffiliated or not registered to vote.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F98E986-E2C5-E170-E201-834F6E5C0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956245"/>
              </p:ext>
            </p:extLst>
          </p:nvPr>
        </p:nvGraphicFramePr>
        <p:xfrm>
          <a:off x="931863" y="1066799"/>
          <a:ext cx="10515600" cy="465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2987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5" y="159260"/>
            <a:ext cx="10515600" cy="59443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Ideology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1457055" y="6062730"/>
            <a:ext cx="946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less conservative, more liberal or unsure.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0A70A32-0881-1B57-8D06-EB81EDC06F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398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907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5" y="159260"/>
            <a:ext cx="10515600" cy="59443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Vote for Governor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1457055" y="6329408"/>
            <a:ext cx="946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vote choice not much different, but many more won’t vote.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B91763F-C0B9-D38E-DAC4-506AF33267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493783"/>
              </p:ext>
            </p:extLst>
          </p:nvPr>
        </p:nvGraphicFramePr>
        <p:xfrm>
          <a:off x="838200" y="914400"/>
          <a:ext cx="10515600" cy="526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3910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5" y="159260"/>
            <a:ext cx="10515600" cy="59443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Vote for County Executive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1457055" y="6329408"/>
            <a:ext cx="946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vote choice not much different, but many more won’t vote.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5387F6-1E44-CA9B-0666-06EC50E56C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148650"/>
              </p:ext>
            </p:extLst>
          </p:nvPr>
        </p:nvGraphicFramePr>
        <p:xfrm>
          <a:off x="838200" y="906585"/>
          <a:ext cx="10515600" cy="527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5825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5" y="159260"/>
            <a:ext cx="10515600" cy="59443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Vote for Marijuana Legalization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1457055" y="6329408"/>
            <a:ext cx="946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vote choice not much different except in % voting against, fewer “don’t know.”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7EF2E85-E766-2F2D-BA6B-87AE06FAD2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047537"/>
              </p:ext>
            </p:extLst>
          </p:nvPr>
        </p:nvGraphicFramePr>
        <p:xfrm>
          <a:off x="838200" y="835703"/>
          <a:ext cx="10515600" cy="534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3317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5" y="159260"/>
            <a:ext cx="10515600" cy="131003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AACC Questions</a:t>
            </a:r>
            <a:br>
              <a:rPr lang="en-US" sz="3200" b="1" dirty="0"/>
            </a:br>
            <a:r>
              <a:rPr lang="en-US" sz="1400" b="1" dirty="0"/>
              <a:t>The college has been making significant efforts to adopt policies and practices that ensure diversity, equity, inclusion and anti-racism (DEIA). </a:t>
            </a:r>
            <a:br>
              <a:rPr lang="en-US" sz="1400" b="1" dirty="0"/>
            </a:br>
            <a:r>
              <a:rPr lang="en-US" sz="1400" b="1" dirty="0"/>
              <a:t>In that light, how welcomed and appreciated do you feel students like yourself are at the college?</a:t>
            </a:r>
            <a:endParaRPr lang="en-US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1457055" y="6329408"/>
            <a:ext cx="946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Most feel “very” welcomed and appreciated (60%).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04132AA-D902-9FB6-B060-ADDC721BB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204791"/>
              </p:ext>
            </p:extLst>
          </p:nvPr>
        </p:nvGraphicFramePr>
        <p:xfrm>
          <a:off x="838200" y="1469292"/>
          <a:ext cx="10515600" cy="470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569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17E68-9259-1776-A70C-3BDEFF7F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/>
          <a:p>
            <a:pPr algn="ctr"/>
            <a:r>
              <a:rPr lang="en-US" b="1" dirty="0"/>
              <a:t>Course Delivery Formats - Preferences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32492D-26D0-F0BE-E07D-F2F829767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865539"/>
              </p:ext>
            </p:extLst>
          </p:nvPr>
        </p:nvGraphicFramePr>
        <p:xfrm>
          <a:off x="939800" y="1253330"/>
          <a:ext cx="10515600" cy="458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3E2111-2D51-14BE-A991-AFF39A6A1225}"/>
              </a:ext>
            </a:extLst>
          </p:cNvPr>
          <p:cNvSpPr txBox="1"/>
          <p:nvPr/>
        </p:nvSpPr>
        <p:spPr>
          <a:xfrm>
            <a:off x="1464870" y="5993346"/>
            <a:ext cx="946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Online async delivery format most preferred (53% “strongly prefer”).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C75EAE45-3789-B343-ED8A-E71AD35B0D58}"/>
              </a:ext>
            </a:extLst>
          </p:cNvPr>
          <p:cNvSpPr/>
          <p:nvPr/>
        </p:nvSpPr>
        <p:spPr>
          <a:xfrm>
            <a:off x="2321169" y="1727200"/>
            <a:ext cx="687754" cy="2735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58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00"/>
            <a:ext cx="10580077" cy="36437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Financial Concerns, Student Loan Debt, Perceptions of Value of College 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F5138-B756-F489-3CC7-9E9E8214BBEE}"/>
              </a:ext>
            </a:extLst>
          </p:cNvPr>
          <p:cNvSpPr txBox="1"/>
          <p:nvPr/>
        </p:nvSpPr>
        <p:spPr>
          <a:xfrm>
            <a:off x="9026767" y="902998"/>
            <a:ext cx="303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say financial circumstances are important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7CB48C0-CBC5-EC26-21DE-7B72E37EE3CE}"/>
              </a:ext>
            </a:extLst>
          </p:cNvPr>
          <p:cNvSpPr txBox="1">
            <a:spLocks/>
          </p:cNvSpPr>
          <p:nvPr/>
        </p:nvSpPr>
        <p:spPr>
          <a:xfrm>
            <a:off x="838200" y="18960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781E647-7D5E-6F32-4B86-C1AADBA26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195822"/>
              </p:ext>
            </p:extLst>
          </p:nvPr>
        </p:nvGraphicFramePr>
        <p:xfrm>
          <a:off x="500183" y="342981"/>
          <a:ext cx="8526584" cy="6503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95561">
                  <a:extLst>
                    <a:ext uri="{9D8B030D-6E8A-4147-A177-3AD203B41FA5}">
                      <a16:colId xmlns:a16="http://schemas.microsoft.com/office/drawing/2014/main" val="4069231637"/>
                    </a:ext>
                  </a:extLst>
                </a:gridCol>
                <a:gridCol w="1482509">
                  <a:extLst>
                    <a:ext uri="{9D8B030D-6E8A-4147-A177-3AD203B41FA5}">
                      <a16:colId xmlns:a16="http://schemas.microsoft.com/office/drawing/2014/main" val="1038648003"/>
                    </a:ext>
                  </a:extLst>
                </a:gridCol>
                <a:gridCol w="1148514">
                  <a:extLst>
                    <a:ext uri="{9D8B030D-6E8A-4147-A177-3AD203B41FA5}">
                      <a16:colId xmlns:a16="http://schemas.microsoft.com/office/drawing/2014/main" val="3862013579"/>
                    </a:ext>
                  </a:extLst>
                </a:gridCol>
              </a:tblGrid>
              <a:tr h="3004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How important a role did (or do) your financial circumstances play in your decision whether to pursue a college education?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735362277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Sample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Students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057159615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Important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694181873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Somewhat important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461361602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Not important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579803297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Unsure/DK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496372203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739800845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Do you or does someone in your household current have student loan debt?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Sample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Students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652284280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249740897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53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192369989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Unsure/DK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240725393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111460181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Will you or household member likely benefit from loan cancellation program?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Sample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Students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554791201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Very likely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210006844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Somewhat likely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753198062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Not very likely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707068108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Unsure/DK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867127413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2965186705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</a:t>
                      </a:r>
                      <a:r>
                        <a:rPr lang="en-US" sz="1200" b="1" u="none" strike="noStrike" dirty="0">
                          <a:effectLst/>
                        </a:rPr>
                        <a:t>hich of these two statements best expresses your perspective?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Sample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Students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861645339"/>
                  </a:ext>
                </a:extLst>
              </a:tr>
              <a:tr h="325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The cost of college is too high, and something should be done to help those with student loans.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73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417608791"/>
                  </a:ext>
                </a:extLst>
              </a:tr>
              <a:tr h="325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Those with student loans made the decision to go to college and should pay their debts.     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082175305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Unsure/DK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006048556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127104897"/>
                  </a:ext>
                </a:extLst>
              </a:tr>
              <a:tr h="3076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Over the last 20 years, do you believe that the value of a college education has increased, remained the same or decreased?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07" marR="5107" marT="5107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012297105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Sample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Students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132766896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Increased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46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740279535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Stayed the same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641283956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Decreased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3724450769"/>
                  </a:ext>
                </a:extLst>
              </a:tr>
              <a:tr h="150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Unsure/DK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07" marR="5107" marT="5107" marB="0" anchor="b"/>
                </a:tc>
                <a:extLst>
                  <a:ext uri="{0D108BD9-81ED-4DB2-BD59-A6C34878D82A}">
                    <a16:rowId xmlns:a16="http://schemas.microsoft.com/office/drawing/2014/main" val="19310576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8F92BF6-292A-D609-D805-652E9D6E27EF}"/>
              </a:ext>
            </a:extLst>
          </p:cNvPr>
          <p:cNvSpPr txBox="1"/>
          <p:nvPr/>
        </p:nvSpPr>
        <p:spPr>
          <a:xfrm>
            <a:off x="9026769" y="2135099"/>
            <a:ext cx="303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Majority don’t have student loan debt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24C32-E782-A87C-E5C4-15A9F7621519}"/>
              </a:ext>
            </a:extLst>
          </p:cNvPr>
          <p:cNvSpPr txBox="1"/>
          <p:nvPr/>
        </p:nvSpPr>
        <p:spPr>
          <a:xfrm>
            <a:off x="8921262" y="3194084"/>
            <a:ext cx="303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Plurality unlikely to benefit from loan debt relief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1F8766-4403-76E0-E1F8-EEC259B58779}"/>
              </a:ext>
            </a:extLst>
          </p:cNvPr>
          <p:cNvSpPr txBox="1"/>
          <p:nvPr/>
        </p:nvSpPr>
        <p:spPr>
          <a:xfrm>
            <a:off x="9026768" y="4397574"/>
            <a:ext cx="303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Most believe that cost of college is too high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45BF24-7F38-89CC-31DE-95DB7EF2749C}"/>
              </a:ext>
            </a:extLst>
          </p:cNvPr>
          <p:cNvSpPr txBox="1"/>
          <p:nvPr/>
        </p:nvSpPr>
        <p:spPr>
          <a:xfrm>
            <a:off x="9026767" y="5774678"/>
            <a:ext cx="3032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Deeply divided over whether value of college education has increased</a:t>
            </a:r>
          </a:p>
        </p:txBody>
      </p:sp>
    </p:spTree>
    <p:extLst>
      <p:ext uri="{BB962C8B-B14F-4D97-AF65-F5344CB8AC3E}">
        <p14:creationId xmlns:p14="http://schemas.microsoft.com/office/powerpoint/2010/main" val="3849632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FD97-B8CA-A04B-27D2-3CE0DFD5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254"/>
            <a:ext cx="10515600" cy="60578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Quick summary of main findings: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24FF1-C3F4-C2B3-9D0A-F26F4090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7344"/>
            <a:ext cx="10515600" cy="5416676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Backgrounds of students vs. overall sample</a:t>
            </a:r>
            <a:r>
              <a:rPr lang="en-US" sz="2000" dirty="0"/>
              <a:t>: Younger, lower educational attainment, less likely married, more diverse by race/ethnicity, lower income, more likely to be female.</a:t>
            </a:r>
          </a:p>
          <a:p>
            <a:r>
              <a:rPr lang="en-US" sz="2000" b="1" dirty="0"/>
              <a:t>COVID: </a:t>
            </a:r>
            <a:r>
              <a:rPr lang="en-US" sz="2000" dirty="0"/>
              <a:t>Similar % contracting, know fewer who have died, less likely to say COVID “not much of a problem”</a:t>
            </a:r>
          </a:p>
          <a:p>
            <a:r>
              <a:rPr lang="en-US" sz="2000" b="1" dirty="0"/>
              <a:t>Most important problem</a:t>
            </a:r>
            <a:r>
              <a:rPr lang="en-US" sz="2000" dirty="0"/>
              <a:t>: More focused on housing cost, less on crime, growth</a:t>
            </a:r>
          </a:p>
          <a:p>
            <a:r>
              <a:rPr lang="en-US" sz="2000" b="1" dirty="0"/>
              <a:t>Economy</a:t>
            </a:r>
            <a:r>
              <a:rPr lang="en-US" sz="2000" dirty="0"/>
              <a:t>: More pessimistic about economic conditions, more concern with unemployment</a:t>
            </a:r>
          </a:p>
          <a:p>
            <a:r>
              <a:rPr lang="en-US" sz="2000" b="1" dirty="0"/>
              <a:t>Living wage/affordable housing</a:t>
            </a:r>
            <a:r>
              <a:rPr lang="en-US" sz="2000" dirty="0"/>
              <a:t>: Cite lower values for each</a:t>
            </a:r>
          </a:p>
          <a:p>
            <a:r>
              <a:rPr lang="en-US" sz="2000" b="1" dirty="0"/>
              <a:t>Getting ahead</a:t>
            </a:r>
            <a:r>
              <a:rPr lang="en-US" sz="2000" dirty="0"/>
              <a:t>: similar to sample “somewhat satisfied” dominant</a:t>
            </a:r>
          </a:p>
          <a:p>
            <a:r>
              <a:rPr lang="en-US" sz="2000" b="1" dirty="0"/>
              <a:t>Income distribution</a:t>
            </a:r>
            <a:r>
              <a:rPr lang="en-US" sz="2000" dirty="0"/>
              <a:t>: similar to sample – 60% “not very satisfied”</a:t>
            </a:r>
          </a:p>
          <a:p>
            <a:r>
              <a:rPr lang="en-US" sz="2000" b="1" dirty="0"/>
              <a:t>National “top of mind</a:t>
            </a:r>
            <a:r>
              <a:rPr lang="en-US" sz="2000" dirty="0"/>
              <a:t>”: similar to sample (inflation, abortion) except for Jan. 6, crime, immigration</a:t>
            </a:r>
          </a:p>
          <a:p>
            <a:r>
              <a:rPr lang="en-US" sz="2000" b="1" dirty="0"/>
              <a:t>Vote</a:t>
            </a:r>
            <a:r>
              <a:rPr lang="en-US" sz="2000" dirty="0"/>
              <a:t>: similar to sample (close on county exec/marijuana, but not </a:t>
            </a:r>
            <a:r>
              <a:rPr lang="en-US" sz="2000" dirty="0" err="1"/>
              <a:t>govr</a:t>
            </a:r>
            <a:r>
              <a:rPr lang="en-US" sz="2000" dirty="0"/>
              <a:t>., but many more say won’t vote or don’t know</a:t>
            </a:r>
          </a:p>
          <a:p>
            <a:r>
              <a:rPr lang="en-US" sz="2000" b="1" dirty="0"/>
              <a:t>DEIA at AACC</a:t>
            </a:r>
            <a:r>
              <a:rPr lang="en-US" sz="2000" dirty="0"/>
              <a:t>: 60%+ say they feel “welcomed and appreciated”</a:t>
            </a:r>
          </a:p>
          <a:p>
            <a:r>
              <a:rPr lang="en-US" sz="2000" b="1" dirty="0"/>
              <a:t>Course delivery formats</a:t>
            </a:r>
            <a:r>
              <a:rPr lang="en-US" sz="2000" dirty="0"/>
              <a:t>: prefer online async</a:t>
            </a:r>
          </a:p>
          <a:p>
            <a:r>
              <a:rPr lang="en-US" sz="2000" b="1" dirty="0"/>
              <a:t>Student loans</a:t>
            </a:r>
            <a:r>
              <a:rPr lang="en-US" sz="2000" dirty="0"/>
              <a:t>: majority don’t have student debt, only 41% would benefit from cancellation</a:t>
            </a:r>
          </a:p>
          <a:p>
            <a:r>
              <a:rPr lang="en-US" sz="2000" b="1" dirty="0"/>
              <a:t>Cost/value of college</a:t>
            </a:r>
            <a:r>
              <a:rPr lang="en-US" sz="2000" dirty="0"/>
              <a:t>: too high – polarization about whether value of college ed has increased</a:t>
            </a:r>
          </a:p>
        </p:txBody>
      </p:sp>
    </p:spTree>
    <p:extLst>
      <p:ext uri="{BB962C8B-B14F-4D97-AF65-F5344CB8AC3E}">
        <p14:creationId xmlns:p14="http://schemas.microsoft.com/office/powerpoint/2010/main" val="371015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DCD02-3AD1-E593-A75E-04D2BA78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9181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Overview: Organization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4597F-9033-91A0-199C-692A8447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2400" dirty="0"/>
              <a:t>Background comparison (sample vs. students are included whenever possible)</a:t>
            </a:r>
          </a:p>
          <a:p>
            <a:r>
              <a:rPr lang="en-US" sz="2400" dirty="0"/>
              <a:t>Covid experiences/perceptions</a:t>
            </a:r>
          </a:p>
          <a:p>
            <a:r>
              <a:rPr lang="en-US" sz="2400" dirty="0"/>
              <a:t>Attitudes about the economy</a:t>
            </a:r>
          </a:p>
          <a:p>
            <a:r>
              <a:rPr lang="en-US" sz="2400" dirty="0"/>
              <a:t>Other county and federal issues</a:t>
            </a:r>
          </a:p>
          <a:p>
            <a:r>
              <a:rPr lang="en-US" sz="2400" dirty="0"/>
              <a:t>Political characteristics (ideology, party registration), voting for county executive/governor, marijuana legalization </a:t>
            </a:r>
          </a:p>
          <a:p>
            <a:r>
              <a:rPr lang="en-US" sz="2400" dirty="0"/>
              <a:t>Student focused questions: course delivery preferences, DEIA, student loans, views about value of college education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70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7EDE8-601D-1545-7A9C-2669EB69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Future </a:t>
            </a:r>
            <a:r>
              <a:rPr lang="en-US" sz="3600" b="1"/>
              <a:t>Student Participation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D74BC-5D39-369D-0C2D-87B07C3FC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dirty="0"/>
              <a:t>Can departments and/or individual faculty members encourage more student participation?</a:t>
            </a:r>
          </a:p>
          <a:p>
            <a:r>
              <a:rPr lang="en-US" dirty="0"/>
              <a:t>Provide larger more representative sample</a:t>
            </a:r>
          </a:p>
          <a:p>
            <a:r>
              <a:rPr lang="en-US" dirty="0"/>
              <a:t>Might incorporate topics of interest to departments/faculty members</a:t>
            </a:r>
          </a:p>
          <a:p>
            <a:r>
              <a:rPr lang="en-US" dirty="0"/>
              <a:t>Allow us to better understand our students!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43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Background characteristics: Age </a:t>
            </a:r>
            <a:r>
              <a:rPr lang="en-US" sz="2000" b="1" dirty="0"/>
              <a:t>(Sample vs. students throughout)</a:t>
            </a:r>
            <a:endParaRPr lang="en-US" sz="36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FD22885-D9BD-4942-9870-39DB3A20A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063706"/>
              </p:ext>
            </p:extLst>
          </p:nvPr>
        </p:nvGraphicFramePr>
        <p:xfrm>
          <a:off x="838200" y="123190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965E89-D7FB-38F9-F6E9-4A4D19811975}"/>
              </a:ext>
            </a:extLst>
          </p:cNvPr>
          <p:cNvSpPr txBox="1"/>
          <p:nvPr/>
        </p:nvSpPr>
        <p:spPr>
          <a:xfrm>
            <a:off x="4056184" y="5947508"/>
            <a:ext cx="440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Students much </a:t>
            </a:r>
            <a:r>
              <a:rPr lang="en-US" b="1" u="sng" dirty="0"/>
              <a:t>younger</a:t>
            </a:r>
            <a:r>
              <a:rPr lang="en-US" b="1" dirty="0"/>
              <a:t> than overall sample.</a:t>
            </a:r>
          </a:p>
        </p:txBody>
      </p:sp>
    </p:spTree>
    <p:extLst>
      <p:ext uri="{BB962C8B-B14F-4D97-AF65-F5344CB8AC3E}">
        <p14:creationId xmlns:p14="http://schemas.microsoft.com/office/powerpoint/2010/main" val="129110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43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Background characteristics: Education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9FDC108-72E9-5280-E498-3819758B8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776591"/>
              </p:ext>
            </p:extLst>
          </p:nvPr>
        </p:nvGraphicFramePr>
        <p:xfrm>
          <a:off x="588108" y="1340338"/>
          <a:ext cx="10515600" cy="487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082723-93EB-AA96-B42E-1190DCA7E10E}"/>
              </a:ext>
            </a:extLst>
          </p:cNvPr>
          <p:cNvSpPr txBox="1"/>
          <p:nvPr/>
        </p:nvSpPr>
        <p:spPr>
          <a:xfrm>
            <a:off x="3767014" y="6308209"/>
            <a:ext cx="518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Students much </a:t>
            </a:r>
            <a:r>
              <a:rPr lang="en-US" b="1" u="sng" dirty="0"/>
              <a:t>less educated </a:t>
            </a:r>
            <a:r>
              <a:rPr lang="en-US" b="1" dirty="0"/>
              <a:t>than overall sample.</a:t>
            </a:r>
          </a:p>
        </p:txBody>
      </p:sp>
    </p:spTree>
    <p:extLst>
      <p:ext uri="{BB962C8B-B14F-4D97-AF65-F5344CB8AC3E}">
        <p14:creationId xmlns:p14="http://schemas.microsoft.com/office/powerpoint/2010/main" val="168945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43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Background characteristics: Marital Status</a:t>
            </a:r>
            <a:br>
              <a:rPr lang="en-US" sz="3600" b="1" dirty="0"/>
            </a:br>
            <a:r>
              <a:rPr lang="en-US" sz="3600" b="1" dirty="0"/>
              <a:t> </a:t>
            </a:r>
            <a:r>
              <a:rPr lang="en-US" sz="2000" b="1" dirty="0"/>
              <a:t>(Sample vs. Students)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82723-93EB-AA96-B42E-1190DCA7E10E}"/>
              </a:ext>
            </a:extLst>
          </p:cNvPr>
          <p:cNvSpPr txBox="1"/>
          <p:nvPr/>
        </p:nvSpPr>
        <p:spPr>
          <a:xfrm>
            <a:off x="3767014" y="6308209"/>
            <a:ext cx="612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Students much </a:t>
            </a:r>
            <a:r>
              <a:rPr lang="en-US" b="1" u="sng" dirty="0"/>
              <a:t>more likely to be single </a:t>
            </a:r>
            <a:r>
              <a:rPr lang="en-US" b="1" dirty="0"/>
              <a:t>than overall sample.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74F667F-717C-3FB8-E7DF-649D1D834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054703"/>
              </p:ext>
            </p:extLst>
          </p:nvPr>
        </p:nvGraphicFramePr>
        <p:xfrm>
          <a:off x="838200" y="1291389"/>
          <a:ext cx="10515600" cy="488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00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23" y="425938"/>
            <a:ext cx="10515600" cy="594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Background characteristics: Race</a:t>
            </a:r>
            <a:r>
              <a:rPr lang="en-US" b="1" dirty="0"/>
              <a:t>/Ethnicity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46CB5F-E0CF-ACE5-8C70-992614E47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567641"/>
              </p:ext>
            </p:extLst>
          </p:nvPr>
        </p:nvGraphicFramePr>
        <p:xfrm>
          <a:off x="838200" y="1211386"/>
          <a:ext cx="10515600" cy="496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05D703-2ABF-52E2-7D4E-79958A5ECC6D}"/>
              </a:ext>
            </a:extLst>
          </p:cNvPr>
          <p:cNvSpPr txBox="1"/>
          <p:nvPr/>
        </p:nvSpPr>
        <p:spPr>
          <a:xfrm>
            <a:off x="3860799" y="6247396"/>
            <a:ext cx="5236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Students </a:t>
            </a:r>
            <a:r>
              <a:rPr lang="en-US" b="1" u="sng" dirty="0"/>
              <a:t>more racially, ethnically diverse </a:t>
            </a:r>
            <a:r>
              <a:rPr lang="en-US" b="1" dirty="0"/>
              <a:t>than overall sample.</a:t>
            </a:r>
          </a:p>
        </p:txBody>
      </p:sp>
    </p:spTree>
    <p:extLst>
      <p:ext uri="{BB962C8B-B14F-4D97-AF65-F5344CB8AC3E}">
        <p14:creationId xmlns:p14="http://schemas.microsoft.com/office/powerpoint/2010/main" val="414917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431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Ba</a:t>
            </a:r>
            <a:r>
              <a:rPr lang="en-US" sz="3600" b="1" dirty="0"/>
              <a:t>ckground characteristics: Income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2270CEF-87A5-F4E1-E6F3-4638533FDE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575969-17C3-A358-3198-A095CBDEF0A2}"/>
              </a:ext>
            </a:extLst>
          </p:cNvPr>
          <p:cNvSpPr txBox="1"/>
          <p:nvPr/>
        </p:nvSpPr>
        <p:spPr>
          <a:xfrm>
            <a:off x="4165600" y="6123543"/>
            <a:ext cx="586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Students </a:t>
            </a:r>
            <a:r>
              <a:rPr lang="en-US" b="1" u="sng" dirty="0"/>
              <a:t>have lower incomes </a:t>
            </a:r>
            <a:r>
              <a:rPr lang="en-US" b="1" dirty="0"/>
              <a:t>than overall sample.</a:t>
            </a:r>
          </a:p>
        </p:txBody>
      </p:sp>
    </p:spTree>
    <p:extLst>
      <p:ext uri="{BB962C8B-B14F-4D97-AF65-F5344CB8AC3E}">
        <p14:creationId xmlns:p14="http://schemas.microsoft.com/office/powerpoint/2010/main" val="64620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C07B-E289-8F9E-3488-D9ABE738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723" y="425938"/>
            <a:ext cx="10515600" cy="59443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Background characteristics: Council District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5D703-2ABF-52E2-7D4E-79958A5ECC6D}"/>
              </a:ext>
            </a:extLst>
          </p:cNvPr>
          <p:cNvSpPr txBox="1"/>
          <p:nvPr/>
        </p:nvSpPr>
        <p:spPr>
          <a:xfrm>
            <a:off x="2196122" y="6247396"/>
            <a:ext cx="851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Students slightly </a:t>
            </a:r>
            <a:r>
              <a:rPr lang="en-US" b="1" u="sng" dirty="0"/>
              <a:t>more likely to come from southern part of Anne Arundel County.</a:t>
            </a:r>
            <a:endParaRPr lang="en-US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A48C52-D0D7-9EEF-2349-A41C601FE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111407"/>
              </p:ext>
            </p:extLst>
          </p:nvPr>
        </p:nvGraphicFramePr>
        <p:xfrm>
          <a:off x="838200" y="1187938"/>
          <a:ext cx="10515600" cy="498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180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1616</Words>
  <Application>Microsoft Office PowerPoint</Application>
  <PresentationFormat>Widescreen</PresentationFormat>
  <Paragraphs>308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AACC/CSLI Fall 2022 Survey Students’ Responses</vt:lpstr>
      <vt:lpstr>Overview: Students vs. General Sample</vt:lpstr>
      <vt:lpstr>Overview: Organization of Presentation</vt:lpstr>
      <vt:lpstr>Background characteristics: Age (Sample vs. students throughout)</vt:lpstr>
      <vt:lpstr>Background characteristics: Education</vt:lpstr>
      <vt:lpstr>Background characteristics: Marital Status  (Sample vs. Students)</vt:lpstr>
      <vt:lpstr>Background characteristics: Race/Ethnicity</vt:lpstr>
      <vt:lpstr>Background characteristics: Income </vt:lpstr>
      <vt:lpstr>Background characteristics: Council District</vt:lpstr>
      <vt:lpstr>Background characteristics: Gender</vt:lpstr>
      <vt:lpstr>COVID Perceptions/Experiences</vt:lpstr>
      <vt:lpstr>COVID - Still a Problem?</vt:lpstr>
      <vt:lpstr>COVID - Still a Problem Compared to Other Issues? </vt:lpstr>
      <vt:lpstr>Economy -  Rating Conditions</vt:lpstr>
      <vt:lpstr>Economy -  Macroeconomic Conditions (% very concerned)</vt:lpstr>
      <vt:lpstr>Economy – Living Wage, Affordable Housing</vt:lpstr>
      <vt:lpstr>Economy -  Do These Apply to You? (% very concerned)</vt:lpstr>
      <vt:lpstr>Economy – Attitudes About Social Mobility and Income Distribution</vt:lpstr>
      <vt:lpstr>County Issues - Gotten Better, Worse or Stayed the Same…</vt:lpstr>
      <vt:lpstr>Election Issues – Top of Mind Issues </vt:lpstr>
      <vt:lpstr>Party Registration</vt:lpstr>
      <vt:lpstr>Ideology</vt:lpstr>
      <vt:lpstr>Vote for Governor</vt:lpstr>
      <vt:lpstr>Vote for County Executive</vt:lpstr>
      <vt:lpstr>Vote for Marijuana Legalization</vt:lpstr>
      <vt:lpstr>AACC Questions The college has been making significant efforts to adopt policies and practices that ensure diversity, equity, inclusion and anti-racism (DEIA).  In that light, how welcomed and appreciated do you feel students like yourself are at the college?</vt:lpstr>
      <vt:lpstr>Course Delivery Formats - Preferences</vt:lpstr>
      <vt:lpstr>Financial Concerns, Student Loan Debt, Perceptions of Value of College Education</vt:lpstr>
      <vt:lpstr>Quick summary of main findings:</vt:lpstr>
      <vt:lpstr>Future Student Participation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AACC/CSLI Fall 2022 Survey Students Responses</dc:title>
  <dc:creator>Nataf, Dan, D</dc:creator>
  <cp:lastModifiedBy>Nataf, Dan, D</cp:lastModifiedBy>
  <cp:revision>24</cp:revision>
  <cp:lastPrinted>2022-10-23T14:15:59Z</cp:lastPrinted>
  <dcterms:created xsi:type="dcterms:W3CDTF">2022-10-23T12:53:14Z</dcterms:created>
  <dcterms:modified xsi:type="dcterms:W3CDTF">2022-10-27T16:43:08Z</dcterms:modified>
</cp:coreProperties>
</file>